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7"/>
  </p:notesMasterIdLst>
  <p:handoutMasterIdLst>
    <p:handoutMasterId r:id="rId38"/>
  </p:handoutMasterIdLst>
  <p:sldIdLst>
    <p:sldId id="266" r:id="rId2"/>
    <p:sldId id="342" r:id="rId3"/>
    <p:sldId id="258" r:id="rId4"/>
    <p:sldId id="318" r:id="rId5"/>
    <p:sldId id="343" r:id="rId6"/>
    <p:sldId id="299" r:id="rId7"/>
    <p:sldId id="301" r:id="rId8"/>
    <p:sldId id="302" r:id="rId9"/>
    <p:sldId id="304" r:id="rId10"/>
    <p:sldId id="306" r:id="rId11"/>
    <p:sldId id="331" r:id="rId12"/>
    <p:sldId id="305" r:id="rId13"/>
    <p:sldId id="312" r:id="rId14"/>
    <p:sldId id="313" r:id="rId15"/>
    <p:sldId id="307" r:id="rId16"/>
    <p:sldId id="308" r:id="rId17"/>
    <p:sldId id="309" r:id="rId18"/>
    <p:sldId id="311" r:id="rId19"/>
    <p:sldId id="324" r:id="rId20"/>
    <p:sldId id="319" r:id="rId21"/>
    <p:sldId id="329" r:id="rId22"/>
    <p:sldId id="328" r:id="rId23"/>
    <p:sldId id="337" r:id="rId24"/>
    <p:sldId id="339" r:id="rId25"/>
    <p:sldId id="334" r:id="rId26"/>
    <p:sldId id="335" r:id="rId27"/>
    <p:sldId id="341" r:id="rId28"/>
    <p:sldId id="340" r:id="rId29"/>
    <p:sldId id="325" r:id="rId30"/>
    <p:sldId id="336" r:id="rId31"/>
    <p:sldId id="327" r:id="rId32"/>
    <p:sldId id="322" r:id="rId33"/>
    <p:sldId id="338" r:id="rId34"/>
    <p:sldId id="330" r:id="rId35"/>
    <p:sldId id="323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38B4037-5D51-4406-B9B2-294688E46D8F}">
          <p14:sldIdLst>
            <p14:sldId id="266"/>
            <p14:sldId id="342"/>
            <p14:sldId id="258"/>
            <p14:sldId id="318"/>
            <p14:sldId id="343"/>
            <p14:sldId id="299"/>
            <p14:sldId id="301"/>
            <p14:sldId id="302"/>
            <p14:sldId id="304"/>
            <p14:sldId id="306"/>
            <p14:sldId id="331"/>
            <p14:sldId id="305"/>
            <p14:sldId id="312"/>
            <p14:sldId id="313"/>
            <p14:sldId id="307"/>
            <p14:sldId id="308"/>
            <p14:sldId id="309"/>
            <p14:sldId id="311"/>
            <p14:sldId id="324"/>
            <p14:sldId id="319"/>
            <p14:sldId id="329"/>
            <p14:sldId id="328"/>
            <p14:sldId id="337"/>
            <p14:sldId id="339"/>
            <p14:sldId id="334"/>
            <p14:sldId id="335"/>
            <p14:sldId id="341"/>
            <p14:sldId id="340"/>
            <p14:sldId id="325"/>
            <p14:sldId id="336"/>
            <p14:sldId id="327"/>
            <p14:sldId id="322"/>
            <p14:sldId id="338"/>
            <p14:sldId id="330"/>
            <p14:sldId id="3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lstykh" initials="" lastIdx="1" clrIdx="0"/>
  <p:cmAuthor id="2" name="Толстых Виктор Константинович" initials="ТВК" lastIdx="1" clrIdx="1">
    <p:extLst>
      <p:ext uri="{19B8F6BF-5375-455C-9EA6-DF929625EA0E}">
        <p15:presenceInfo xmlns:p15="http://schemas.microsoft.com/office/powerpoint/2012/main" userId="Толстых Виктор Константинови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CCFF"/>
    <a:srgbClr val="FFFF66"/>
    <a:srgbClr val="CCFFFF"/>
    <a:srgbClr val="FDE8E7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96233" autoAdjust="0"/>
  </p:normalViewPr>
  <p:slideViewPr>
    <p:cSldViewPr>
      <p:cViewPr varScale="1">
        <p:scale>
          <a:sx n="100" d="100"/>
          <a:sy n="100" d="100"/>
        </p:scale>
        <p:origin x="35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slide" Target="../slides/slide4.xml"/><Relationship Id="rId1" Type="http://schemas.openxmlformats.org/officeDocument/2006/relationships/slide" Target="../slides/slide3.xml"/><Relationship Id="rId6" Type="http://schemas.openxmlformats.org/officeDocument/2006/relationships/slide" Target="../slides/slide7.xml"/><Relationship Id="rId5" Type="http://schemas.openxmlformats.org/officeDocument/2006/relationships/slide" Target="../slides/slide19.xml"/><Relationship Id="rId4" Type="http://schemas.openxmlformats.org/officeDocument/2006/relationships/slide" Target="../slides/slide1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D4B912-212E-4BB9-BC04-B1F1B7401BA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2A6018-FE37-49F9-A5D1-F43C10138C13}">
      <dgm:prSet/>
      <dgm:spPr/>
      <dgm:t>
        <a:bodyPr/>
        <a:lstStyle/>
        <a:p>
          <a:pPr rtl="0"/>
          <a:r>
            <a:rPr lang="ru-RU" b="0" i="0" noProof="0" dirty="0" smtClean="0"/>
            <a:t>Интеллектуальные агенты</a:t>
          </a:r>
          <a:endParaRPr lang="ru-RU" noProof="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C7076654-89EF-40C7-9C00-6BF4EB3AAF96}" type="parTrans" cxnId="{53B96E1E-7DAA-4493-AE51-C2723F08A394}">
      <dgm:prSet/>
      <dgm:spPr/>
      <dgm:t>
        <a:bodyPr/>
        <a:lstStyle/>
        <a:p>
          <a:endParaRPr lang="ru-RU"/>
        </a:p>
      </dgm:t>
    </dgm:pt>
    <dgm:pt modelId="{0E865A6B-EE74-4C8F-8721-2547CE013EC1}" type="sibTrans" cxnId="{53B96E1E-7DAA-4493-AE51-C2723F08A394}">
      <dgm:prSet/>
      <dgm:spPr/>
      <dgm:t>
        <a:bodyPr/>
        <a:lstStyle/>
        <a:p>
          <a:endParaRPr lang="ru-RU"/>
        </a:p>
      </dgm:t>
    </dgm:pt>
    <dgm:pt modelId="{C94ED660-1AC6-4B23-9778-A502D651B14A}">
      <dgm:prSet/>
      <dgm:spPr/>
      <dgm:t>
        <a:bodyPr/>
        <a:lstStyle/>
        <a:p>
          <a:pPr rtl="0"/>
          <a:r>
            <a:rPr lang="ru-RU" b="0" i="0" noProof="0" dirty="0" smtClean="0"/>
            <a:t>Информационный поиск </a:t>
          </a:r>
          <a:r>
            <a:rPr lang="en-US" b="0" i="0" dirty="0" smtClean="0"/>
            <a:t>в Web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1DE930AB-110B-4438-9C8F-08DE00AB36AA}" type="parTrans" cxnId="{6B545D01-4167-43A4-B588-11F5B4E520B5}">
      <dgm:prSet/>
      <dgm:spPr/>
      <dgm:t>
        <a:bodyPr/>
        <a:lstStyle/>
        <a:p>
          <a:endParaRPr lang="ru-RU"/>
        </a:p>
      </dgm:t>
    </dgm:pt>
    <dgm:pt modelId="{FA9E7B92-EC24-419A-B248-35F2EFFF3826}" type="sibTrans" cxnId="{6B545D01-4167-43A4-B588-11F5B4E520B5}">
      <dgm:prSet/>
      <dgm:spPr/>
      <dgm:t>
        <a:bodyPr/>
        <a:lstStyle/>
        <a:p>
          <a:endParaRPr lang="ru-RU"/>
        </a:p>
      </dgm:t>
    </dgm:pt>
    <dgm:pt modelId="{8581CE70-9B5C-4FF4-8491-C770656C8CD0}">
      <dgm:prSet/>
      <dgm:spPr/>
      <dgm:t>
        <a:bodyPr/>
        <a:lstStyle/>
        <a:p>
          <a:pPr rtl="0"/>
          <a:r>
            <a:rPr lang="en-US" b="0" i="0" dirty="0" smtClean="0"/>
            <a:t>Web-Mining</a:t>
          </a:r>
          <a:r>
            <a:rPr lang="ru-RU" b="0" i="0" dirty="0" smtClean="0"/>
            <a:t>:</a:t>
          </a:r>
          <a:r>
            <a:rPr lang="en-US" b="0" i="0" dirty="0" smtClean="0"/>
            <a:t> </a:t>
          </a:r>
          <a:r>
            <a:rPr lang="ru-RU" b="0" i="0" noProof="0" dirty="0" smtClean="0"/>
            <a:t>Адаптивные </a:t>
          </a:r>
          <a:r>
            <a:rPr lang="ru-RU" b="0" i="0" noProof="0" dirty="0" err="1" smtClean="0"/>
            <a:t>Web</a:t>
          </a:r>
          <a:r>
            <a:rPr lang="ru-RU" b="0" i="0" noProof="0" dirty="0" smtClean="0"/>
            <a:t>-ресурсы. Персонализация</a:t>
          </a:r>
          <a:endParaRPr lang="ru-RU" noProof="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4E539347-B2B3-40F1-AEB1-29531000402A}" type="parTrans" cxnId="{09EEE68A-D4DE-43D6-8368-90D2C8B86062}">
      <dgm:prSet/>
      <dgm:spPr/>
      <dgm:t>
        <a:bodyPr/>
        <a:lstStyle/>
        <a:p>
          <a:endParaRPr lang="ru-RU"/>
        </a:p>
      </dgm:t>
    </dgm:pt>
    <dgm:pt modelId="{32A76B36-6EAD-4D57-8936-5E3D52B71E8F}" type="sibTrans" cxnId="{09EEE68A-D4DE-43D6-8368-90D2C8B86062}">
      <dgm:prSet/>
      <dgm:spPr/>
      <dgm:t>
        <a:bodyPr/>
        <a:lstStyle/>
        <a:p>
          <a:endParaRPr lang="ru-RU"/>
        </a:p>
      </dgm:t>
    </dgm:pt>
    <dgm:pt modelId="{04915DB3-AC91-4F4C-89D9-9B129D48D108}">
      <dgm:prSet/>
      <dgm:spPr/>
      <dgm:t>
        <a:bodyPr/>
        <a:lstStyle/>
        <a:p>
          <a:pPr rtl="0"/>
          <a:r>
            <a:rPr lang="en-US" b="0" i="0" dirty="0" smtClean="0"/>
            <a:t>Web-Mining</a:t>
          </a:r>
          <a:r>
            <a:rPr lang="ru-RU" b="0" i="0" dirty="0" smtClean="0"/>
            <a:t>:</a:t>
          </a:r>
          <a:r>
            <a:rPr lang="en-US" b="0" i="0" dirty="0" smtClean="0"/>
            <a:t> </a:t>
          </a:r>
          <a:r>
            <a:rPr lang="ru-RU" b="0" i="0" noProof="0" dirty="0" smtClean="0"/>
            <a:t>Интеллектуальный анализ данных в </a:t>
          </a:r>
          <a:r>
            <a:rPr lang="en-US" b="0" i="0" dirty="0" smtClean="0"/>
            <a:t>Web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DBC8D99D-66ED-4218-8F5D-E8BBF6BDEC68}" type="parTrans" cxnId="{91F413D2-38F5-4A71-A109-44263E5BB1EC}">
      <dgm:prSet/>
      <dgm:spPr/>
      <dgm:t>
        <a:bodyPr/>
        <a:lstStyle/>
        <a:p>
          <a:endParaRPr lang="ru-RU"/>
        </a:p>
      </dgm:t>
    </dgm:pt>
    <dgm:pt modelId="{64BF3A9B-4C03-4172-B599-FEB7C2157E70}" type="sibTrans" cxnId="{91F413D2-38F5-4A71-A109-44263E5BB1EC}">
      <dgm:prSet/>
      <dgm:spPr/>
      <dgm:t>
        <a:bodyPr/>
        <a:lstStyle/>
        <a:p>
          <a:endParaRPr lang="ru-RU"/>
        </a:p>
      </dgm:t>
    </dgm:pt>
    <dgm:pt modelId="{C598C0B5-68ED-44DB-A367-C2CF3F1F250A}">
      <dgm:prSet/>
      <dgm:spPr/>
      <dgm:t>
        <a:bodyPr/>
        <a:lstStyle/>
        <a:p>
          <a:pPr rtl="0"/>
          <a:r>
            <a:rPr lang="ru-RU" b="0" i="0" noProof="0" dirty="0" smtClean="0"/>
            <a:t>Социальные сети</a:t>
          </a:r>
          <a:endParaRPr lang="ru-RU" noProof="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6120DFC8-8392-48CD-9367-9F35ACBC9975}" type="parTrans" cxnId="{1498F1C5-6BA4-4111-8E16-FCF7A74C6BC4}">
      <dgm:prSet/>
      <dgm:spPr/>
      <dgm:t>
        <a:bodyPr/>
        <a:lstStyle/>
        <a:p>
          <a:endParaRPr lang="ru-RU"/>
        </a:p>
      </dgm:t>
    </dgm:pt>
    <dgm:pt modelId="{756A5F2F-0906-4CBB-AF17-C70162605017}" type="sibTrans" cxnId="{1498F1C5-6BA4-4111-8E16-FCF7A74C6BC4}">
      <dgm:prSet/>
      <dgm:spPr/>
      <dgm:t>
        <a:bodyPr/>
        <a:lstStyle/>
        <a:p>
          <a:endParaRPr lang="ru-RU"/>
        </a:p>
      </dgm:t>
    </dgm:pt>
    <dgm:pt modelId="{03162BAC-3ABF-4D5B-9FE2-010EDAF26D97}">
      <dgm:prSet/>
      <dgm:spPr/>
      <dgm:t>
        <a:bodyPr/>
        <a:lstStyle/>
        <a:p>
          <a:pPr rtl="0"/>
          <a:r>
            <a:rPr lang="ru-RU" b="0" i="0" noProof="0" dirty="0" smtClean="0"/>
            <a:t>Семантический</a:t>
          </a:r>
          <a:r>
            <a:rPr lang="en-US" b="0" i="0" dirty="0" smtClean="0"/>
            <a:t> Web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F747476C-84E4-42B9-B18A-A98B420F14E4}" type="parTrans" cxnId="{E1CBB51A-3E6D-48AA-A342-A32D1485E347}">
      <dgm:prSet/>
      <dgm:spPr/>
      <dgm:t>
        <a:bodyPr/>
        <a:lstStyle/>
        <a:p>
          <a:endParaRPr lang="ru-RU"/>
        </a:p>
      </dgm:t>
    </dgm:pt>
    <dgm:pt modelId="{C31202D8-60E6-4917-A521-5ACBA64A2ED8}" type="sibTrans" cxnId="{E1CBB51A-3E6D-48AA-A342-A32D1485E347}">
      <dgm:prSet/>
      <dgm:spPr/>
      <dgm:t>
        <a:bodyPr/>
        <a:lstStyle/>
        <a:p>
          <a:endParaRPr lang="ru-RU"/>
        </a:p>
      </dgm:t>
    </dgm:pt>
    <dgm:pt modelId="{A589BA91-C8F5-4FC9-99F8-B72A63A791B8}" type="pres">
      <dgm:prSet presAssocID="{A2D4B912-212E-4BB9-BC04-B1F1B7401BA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2CF632-2FEE-419F-BC00-1E2B31940225}" type="pres">
      <dgm:prSet presAssocID="{6B2A6018-FE37-49F9-A5D1-F43C10138C13}" presName="composite" presStyleCnt="0"/>
      <dgm:spPr/>
    </dgm:pt>
    <dgm:pt modelId="{9B94930B-5D97-4DC8-8D11-66A8ED4DA362}" type="pres">
      <dgm:prSet presAssocID="{6B2A6018-FE37-49F9-A5D1-F43C10138C13}" presName="imgShp" presStyleLbl="fgImgPlace1" presStyleIdx="0" presStyleCnt="6"/>
      <dgm:spPr/>
    </dgm:pt>
    <dgm:pt modelId="{066A8D4E-BC75-4987-8A1F-CB7C19898E44}" type="pres">
      <dgm:prSet presAssocID="{6B2A6018-FE37-49F9-A5D1-F43C10138C13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DA4350-3621-4647-8B95-582C9D8FF158}" type="pres">
      <dgm:prSet presAssocID="{0E865A6B-EE74-4C8F-8721-2547CE013EC1}" presName="spacing" presStyleCnt="0"/>
      <dgm:spPr/>
    </dgm:pt>
    <dgm:pt modelId="{0FF37489-831A-477A-8316-88A6C4EC887F}" type="pres">
      <dgm:prSet presAssocID="{C94ED660-1AC6-4B23-9778-A502D651B14A}" presName="composite" presStyleCnt="0"/>
      <dgm:spPr/>
    </dgm:pt>
    <dgm:pt modelId="{544491EA-AE02-4672-B82C-BABE0082D700}" type="pres">
      <dgm:prSet presAssocID="{C94ED660-1AC6-4B23-9778-A502D651B14A}" presName="imgShp" presStyleLbl="fgImgPlace1" presStyleIdx="1" presStyleCnt="6"/>
      <dgm:spPr/>
    </dgm:pt>
    <dgm:pt modelId="{F66B25FE-CF76-4535-B24C-10486047A3EE}" type="pres">
      <dgm:prSet presAssocID="{C94ED660-1AC6-4B23-9778-A502D651B14A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110FBB-B4B7-474B-83A9-FD2513F3E3EE}" type="pres">
      <dgm:prSet presAssocID="{FA9E7B92-EC24-419A-B248-35F2EFFF3826}" presName="spacing" presStyleCnt="0"/>
      <dgm:spPr/>
    </dgm:pt>
    <dgm:pt modelId="{DC496509-BEA2-422C-99B1-74238AF3ABAC}" type="pres">
      <dgm:prSet presAssocID="{03162BAC-3ABF-4D5B-9FE2-010EDAF26D97}" presName="composite" presStyleCnt="0"/>
      <dgm:spPr/>
    </dgm:pt>
    <dgm:pt modelId="{E8417B44-98D9-4A07-9128-C7BF4A2D625F}" type="pres">
      <dgm:prSet presAssocID="{03162BAC-3ABF-4D5B-9FE2-010EDAF26D97}" presName="imgShp" presStyleLbl="fgImgPlace1" presStyleIdx="2" presStyleCnt="6"/>
      <dgm:spPr/>
    </dgm:pt>
    <dgm:pt modelId="{F7076237-DAEB-40C1-815D-4205E1242F01}" type="pres">
      <dgm:prSet presAssocID="{03162BAC-3ABF-4D5B-9FE2-010EDAF26D97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BFFBC-CEA3-4435-8FAF-3D4892B1B1D9}" type="pres">
      <dgm:prSet presAssocID="{C31202D8-60E6-4917-A521-5ACBA64A2ED8}" presName="spacing" presStyleCnt="0"/>
      <dgm:spPr/>
    </dgm:pt>
    <dgm:pt modelId="{2B644A44-1062-4447-B83F-6AF78F5CA29E}" type="pres">
      <dgm:prSet presAssocID="{8581CE70-9B5C-4FF4-8491-C770656C8CD0}" presName="composite" presStyleCnt="0"/>
      <dgm:spPr/>
    </dgm:pt>
    <dgm:pt modelId="{738E3523-A99B-4844-B180-C6730C7F2F67}" type="pres">
      <dgm:prSet presAssocID="{8581CE70-9B5C-4FF4-8491-C770656C8CD0}" presName="imgShp" presStyleLbl="fgImgPlace1" presStyleIdx="3" presStyleCnt="6"/>
      <dgm:spPr/>
    </dgm:pt>
    <dgm:pt modelId="{656A958F-259E-4055-B759-83F7AE9E0D2A}" type="pres">
      <dgm:prSet presAssocID="{8581CE70-9B5C-4FF4-8491-C770656C8CD0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5E2A36-5B54-494C-92FA-DE99299102F2}" type="pres">
      <dgm:prSet presAssocID="{32A76B36-6EAD-4D57-8936-5E3D52B71E8F}" presName="spacing" presStyleCnt="0"/>
      <dgm:spPr/>
    </dgm:pt>
    <dgm:pt modelId="{3C74F609-2B52-4E11-ADF7-10871AFC416E}" type="pres">
      <dgm:prSet presAssocID="{04915DB3-AC91-4F4C-89D9-9B129D48D108}" presName="composite" presStyleCnt="0"/>
      <dgm:spPr/>
    </dgm:pt>
    <dgm:pt modelId="{C8F7F656-7BF9-4852-98DF-FE84D8FAABB8}" type="pres">
      <dgm:prSet presAssocID="{04915DB3-AC91-4F4C-89D9-9B129D48D108}" presName="imgShp" presStyleLbl="fgImgPlace1" presStyleIdx="4" presStyleCnt="6"/>
      <dgm:spPr/>
    </dgm:pt>
    <dgm:pt modelId="{A9D5056B-72E4-4090-924D-C6E11EFD8BC8}" type="pres">
      <dgm:prSet presAssocID="{04915DB3-AC91-4F4C-89D9-9B129D48D108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7F5005-BFB8-43B3-90A2-529C7827151E}" type="pres">
      <dgm:prSet presAssocID="{64BF3A9B-4C03-4172-B599-FEB7C2157E70}" presName="spacing" presStyleCnt="0"/>
      <dgm:spPr/>
    </dgm:pt>
    <dgm:pt modelId="{FC22C148-9889-4109-831C-59F82D845F20}" type="pres">
      <dgm:prSet presAssocID="{C598C0B5-68ED-44DB-A367-C2CF3F1F250A}" presName="composite" presStyleCnt="0"/>
      <dgm:spPr/>
    </dgm:pt>
    <dgm:pt modelId="{DB5D3E90-606D-4A50-870B-93BEF9AA4AB4}" type="pres">
      <dgm:prSet presAssocID="{C598C0B5-68ED-44DB-A367-C2CF3F1F250A}" presName="imgShp" presStyleLbl="fgImgPlace1" presStyleIdx="5" presStyleCnt="6" custLinFactNeighborX="721" custLinFactNeighborY="-8101"/>
      <dgm:spPr/>
    </dgm:pt>
    <dgm:pt modelId="{3841529E-E554-46E2-9142-0A7362E3DC6F}" type="pres">
      <dgm:prSet presAssocID="{C598C0B5-68ED-44DB-A367-C2CF3F1F250A}" presName="txShp" presStyleLbl="node1" presStyleIdx="5" presStyleCnt="6" custLinFactNeighborX="-747" custLinFactNeighborY="-81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E27865-2B6A-49FE-877A-454B611E7683}" type="presOf" srcId="{6B2A6018-FE37-49F9-A5D1-F43C10138C13}" destId="{066A8D4E-BC75-4987-8A1F-CB7C19898E44}" srcOrd="0" destOrd="0" presId="urn:microsoft.com/office/officeart/2005/8/layout/vList3"/>
    <dgm:cxn modelId="{3ECDCC5A-E23B-4A4E-AFB1-44E89C5D2EE0}" type="presOf" srcId="{03162BAC-3ABF-4D5B-9FE2-010EDAF26D97}" destId="{F7076237-DAEB-40C1-815D-4205E1242F01}" srcOrd="0" destOrd="0" presId="urn:microsoft.com/office/officeart/2005/8/layout/vList3"/>
    <dgm:cxn modelId="{E1CBB51A-3E6D-48AA-A342-A32D1485E347}" srcId="{A2D4B912-212E-4BB9-BC04-B1F1B7401BA6}" destId="{03162BAC-3ABF-4D5B-9FE2-010EDAF26D97}" srcOrd="2" destOrd="0" parTransId="{F747476C-84E4-42B9-B18A-A98B420F14E4}" sibTransId="{C31202D8-60E6-4917-A521-5ACBA64A2ED8}"/>
    <dgm:cxn modelId="{53B96E1E-7DAA-4493-AE51-C2723F08A394}" srcId="{A2D4B912-212E-4BB9-BC04-B1F1B7401BA6}" destId="{6B2A6018-FE37-49F9-A5D1-F43C10138C13}" srcOrd="0" destOrd="0" parTransId="{C7076654-89EF-40C7-9C00-6BF4EB3AAF96}" sibTransId="{0E865A6B-EE74-4C8F-8721-2547CE013EC1}"/>
    <dgm:cxn modelId="{AE99C651-32C0-48C7-998F-3A4CB6F1ACFC}" type="presOf" srcId="{8581CE70-9B5C-4FF4-8491-C770656C8CD0}" destId="{656A958F-259E-4055-B759-83F7AE9E0D2A}" srcOrd="0" destOrd="0" presId="urn:microsoft.com/office/officeart/2005/8/layout/vList3"/>
    <dgm:cxn modelId="{3EED8535-E275-4A5F-B792-111EF5C5D661}" type="presOf" srcId="{04915DB3-AC91-4F4C-89D9-9B129D48D108}" destId="{A9D5056B-72E4-4090-924D-C6E11EFD8BC8}" srcOrd="0" destOrd="0" presId="urn:microsoft.com/office/officeart/2005/8/layout/vList3"/>
    <dgm:cxn modelId="{6B545D01-4167-43A4-B588-11F5B4E520B5}" srcId="{A2D4B912-212E-4BB9-BC04-B1F1B7401BA6}" destId="{C94ED660-1AC6-4B23-9778-A502D651B14A}" srcOrd="1" destOrd="0" parTransId="{1DE930AB-110B-4438-9C8F-08DE00AB36AA}" sibTransId="{FA9E7B92-EC24-419A-B248-35F2EFFF3826}"/>
    <dgm:cxn modelId="{1D4D6113-8432-4C6B-AA7D-45AE710F6F53}" type="presOf" srcId="{C94ED660-1AC6-4B23-9778-A502D651B14A}" destId="{F66B25FE-CF76-4535-B24C-10486047A3EE}" srcOrd="0" destOrd="0" presId="urn:microsoft.com/office/officeart/2005/8/layout/vList3"/>
    <dgm:cxn modelId="{5CE673A2-8D6A-4451-BEFD-85C6044214EA}" type="presOf" srcId="{A2D4B912-212E-4BB9-BC04-B1F1B7401BA6}" destId="{A589BA91-C8F5-4FC9-99F8-B72A63A791B8}" srcOrd="0" destOrd="0" presId="urn:microsoft.com/office/officeart/2005/8/layout/vList3"/>
    <dgm:cxn modelId="{91F413D2-38F5-4A71-A109-44263E5BB1EC}" srcId="{A2D4B912-212E-4BB9-BC04-B1F1B7401BA6}" destId="{04915DB3-AC91-4F4C-89D9-9B129D48D108}" srcOrd="4" destOrd="0" parTransId="{DBC8D99D-66ED-4218-8F5D-E8BBF6BDEC68}" sibTransId="{64BF3A9B-4C03-4172-B599-FEB7C2157E70}"/>
    <dgm:cxn modelId="{1498F1C5-6BA4-4111-8E16-FCF7A74C6BC4}" srcId="{A2D4B912-212E-4BB9-BC04-B1F1B7401BA6}" destId="{C598C0B5-68ED-44DB-A367-C2CF3F1F250A}" srcOrd="5" destOrd="0" parTransId="{6120DFC8-8392-48CD-9367-9F35ACBC9975}" sibTransId="{756A5F2F-0906-4CBB-AF17-C70162605017}"/>
    <dgm:cxn modelId="{F67A26D7-1623-4FD5-AF78-79525CC0CC04}" type="presOf" srcId="{C598C0B5-68ED-44DB-A367-C2CF3F1F250A}" destId="{3841529E-E554-46E2-9142-0A7362E3DC6F}" srcOrd="0" destOrd="0" presId="urn:microsoft.com/office/officeart/2005/8/layout/vList3"/>
    <dgm:cxn modelId="{09EEE68A-D4DE-43D6-8368-90D2C8B86062}" srcId="{A2D4B912-212E-4BB9-BC04-B1F1B7401BA6}" destId="{8581CE70-9B5C-4FF4-8491-C770656C8CD0}" srcOrd="3" destOrd="0" parTransId="{4E539347-B2B3-40F1-AEB1-29531000402A}" sibTransId="{32A76B36-6EAD-4D57-8936-5E3D52B71E8F}"/>
    <dgm:cxn modelId="{EE9D456B-8C34-4C40-8301-4652C8C0F87D}" type="presParOf" srcId="{A589BA91-C8F5-4FC9-99F8-B72A63A791B8}" destId="{202CF632-2FEE-419F-BC00-1E2B31940225}" srcOrd="0" destOrd="0" presId="urn:microsoft.com/office/officeart/2005/8/layout/vList3"/>
    <dgm:cxn modelId="{4B6A4A4D-4BB4-4F7A-8FFD-974681BE5160}" type="presParOf" srcId="{202CF632-2FEE-419F-BC00-1E2B31940225}" destId="{9B94930B-5D97-4DC8-8D11-66A8ED4DA362}" srcOrd="0" destOrd="0" presId="urn:microsoft.com/office/officeart/2005/8/layout/vList3"/>
    <dgm:cxn modelId="{09F44BD4-5A8D-4F7C-B1AE-B020F5A9EB03}" type="presParOf" srcId="{202CF632-2FEE-419F-BC00-1E2B31940225}" destId="{066A8D4E-BC75-4987-8A1F-CB7C19898E44}" srcOrd="1" destOrd="0" presId="urn:microsoft.com/office/officeart/2005/8/layout/vList3"/>
    <dgm:cxn modelId="{AEBD9B9F-53FF-4242-9252-B28E5AE1F047}" type="presParOf" srcId="{A589BA91-C8F5-4FC9-99F8-B72A63A791B8}" destId="{F6DA4350-3621-4647-8B95-582C9D8FF158}" srcOrd="1" destOrd="0" presId="urn:microsoft.com/office/officeart/2005/8/layout/vList3"/>
    <dgm:cxn modelId="{C54A81A0-197C-44F3-825F-53123B862C4A}" type="presParOf" srcId="{A589BA91-C8F5-4FC9-99F8-B72A63A791B8}" destId="{0FF37489-831A-477A-8316-88A6C4EC887F}" srcOrd="2" destOrd="0" presId="urn:microsoft.com/office/officeart/2005/8/layout/vList3"/>
    <dgm:cxn modelId="{111FF561-CFDF-404E-BEEC-E834DA45E1C6}" type="presParOf" srcId="{0FF37489-831A-477A-8316-88A6C4EC887F}" destId="{544491EA-AE02-4672-B82C-BABE0082D700}" srcOrd="0" destOrd="0" presId="urn:microsoft.com/office/officeart/2005/8/layout/vList3"/>
    <dgm:cxn modelId="{7B080EBF-2DC6-49E4-AB12-8671F9F31E9A}" type="presParOf" srcId="{0FF37489-831A-477A-8316-88A6C4EC887F}" destId="{F66B25FE-CF76-4535-B24C-10486047A3EE}" srcOrd="1" destOrd="0" presId="urn:microsoft.com/office/officeart/2005/8/layout/vList3"/>
    <dgm:cxn modelId="{F2E38D56-5AF1-4D0F-8417-B0B73F224509}" type="presParOf" srcId="{A589BA91-C8F5-4FC9-99F8-B72A63A791B8}" destId="{45110FBB-B4B7-474B-83A9-FD2513F3E3EE}" srcOrd="3" destOrd="0" presId="urn:microsoft.com/office/officeart/2005/8/layout/vList3"/>
    <dgm:cxn modelId="{B37FBD77-C95C-4D85-A77C-821788DC789D}" type="presParOf" srcId="{A589BA91-C8F5-4FC9-99F8-B72A63A791B8}" destId="{DC496509-BEA2-422C-99B1-74238AF3ABAC}" srcOrd="4" destOrd="0" presId="urn:microsoft.com/office/officeart/2005/8/layout/vList3"/>
    <dgm:cxn modelId="{C1621FE0-4023-4B94-9EA6-7941A39FAEF8}" type="presParOf" srcId="{DC496509-BEA2-422C-99B1-74238AF3ABAC}" destId="{E8417B44-98D9-4A07-9128-C7BF4A2D625F}" srcOrd="0" destOrd="0" presId="urn:microsoft.com/office/officeart/2005/8/layout/vList3"/>
    <dgm:cxn modelId="{017AFF58-0CF5-4F78-9458-067BECC906AC}" type="presParOf" srcId="{DC496509-BEA2-422C-99B1-74238AF3ABAC}" destId="{F7076237-DAEB-40C1-815D-4205E1242F01}" srcOrd="1" destOrd="0" presId="urn:microsoft.com/office/officeart/2005/8/layout/vList3"/>
    <dgm:cxn modelId="{6520CFE8-3572-44A3-B598-FF743B7B87F2}" type="presParOf" srcId="{A589BA91-C8F5-4FC9-99F8-B72A63A791B8}" destId="{1BABFFBC-CEA3-4435-8FAF-3D4892B1B1D9}" srcOrd="5" destOrd="0" presId="urn:microsoft.com/office/officeart/2005/8/layout/vList3"/>
    <dgm:cxn modelId="{E56D5DA4-421F-49DB-B312-1C7B04454B7D}" type="presParOf" srcId="{A589BA91-C8F5-4FC9-99F8-B72A63A791B8}" destId="{2B644A44-1062-4447-B83F-6AF78F5CA29E}" srcOrd="6" destOrd="0" presId="urn:microsoft.com/office/officeart/2005/8/layout/vList3"/>
    <dgm:cxn modelId="{32EF9AF2-FA43-4FA6-B8E8-D90FB9C06F58}" type="presParOf" srcId="{2B644A44-1062-4447-B83F-6AF78F5CA29E}" destId="{738E3523-A99B-4844-B180-C6730C7F2F67}" srcOrd="0" destOrd="0" presId="urn:microsoft.com/office/officeart/2005/8/layout/vList3"/>
    <dgm:cxn modelId="{761C2054-EF38-462B-B2E0-BF8F1144610F}" type="presParOf" srcId="{2B644A44-1062-4447-B83F-6AF78F5CA29E}" destId="{656A958F-259E-4055-B759-83F7AE9E0D2A}" srcOrd="1" destOrd="0" presId="urn:microsoft.com/office/officeart/2005/8/layout/vList3"/>
    <dgm:cxn modelId="{3EED05CC-259F-4E73-BCCB-C69D7716FB20}" type="presParOf" srcId="{A589BA91-C8F5-4FC9-99F8-B72A63A791B8}" destId="{1B5E2A36-5B54-494C-92FA-DE99299102F2}" srcOrd="7" destOrd="0" presId="urn:microsoft.com/office/officeart/2005/8/layout/vList3"/>
    <dgm:cxn modelId="{820E629E-3A5A-4FA9-8E51-C3FEF8C62DAB}" type="presParOf" srcId="{A589BA91-C8F5-4FC9-99F8-B72A63A791B8}" destId="{3C74F609-2B52-4E11-ADF7-10871AFC416E}" srcOrd="8" destOrd="0" presId="urn:microsoft.com/office/officeart/2005/8/layout/vList3"/>
    <dgm:cxn modelId="{1856DEEF-9D0A-499D-9D84-BDAE4F1BB909}" type="presParOf" srcId="{3C74F609-2B52-4E11-ADF7-10871AFC416E}" destId="{C8F7F656-7BF9-4852-98DF-FE84D8FAABB8}" srcOrd="0" destOrd="0" presId="urn:microsoft.com/office/officeart/2005/8/layout/vList3"/>
    <dgm:cxn modelId="{1C3CC932-7387-432F-8B21-F2454D85BC59}" type="presParOf" srcId="{3C74F609-2B52-4E11-ADF7-10871AFC416E}" destId="{A9D5056B-72E4-4090-924D-C6E11EFD8BC8}" srcOrd="1" destOrd="0" presId="urn:microsoft.com/office/officeart/2005/8/layout/vList3"/>
    <dgm:cxn modelId="{969AEF5F-8C5B-4922-8242-CCA322B84CEA}" type="presParOf" srcId="{A589BA91-C8F5-4FC9-99F8-B72A63A791B8}" destId="{497F5005-BFB8-43B3-90A2-529C7827151E}" srcOrd="9" destOrd="0" presId="urn:microsoft.com/office/officeart/2005/8/layout/vList3"/>
    <dgm:cxn modelId="{2E03127E-9C81-43FA-B611-36B302D61205}" type="presParOf" srcId="{A589BA91-C8F5-4FC9-99F8-B72A63A791B8}" destId="{FC22C148-9889-4109-831C-59F82D845F20}" srcOrd="10" destOrd="0" presId="urn:microsoft.com/office/officeart/2005/8/layout/vList3"/>
    <dgm:cxn modelId="{57322D07-9F12-4490-88EF-663945C3160F}" type="presParOf" srcId="{FC22C148-9889-4109-831C-59F82D845F20}" destId="{DB5D3E90-606D-4A50-870B-93BEF9AA4AB4}" srcOrd="0" destOrd="0" presId="urn:microsoft.com/office/officeart/2005/8/layout/vList3"/>
    <dgm:cxn modelId="{C63E7F7D-1387-4998-A0F1-C5EC5BB5F6CA}" type="presParOf" srcId="{FC22C148-9889-4109-831C-59F82D845F20}" destId="{3841529E-E554-46E2-9142-0A7362E3DC6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AE06BE-F751-4ECD-855C-F706035532A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30E1B05-DF00-4A24-8E5D-362CEEF5A95E}">
      <dgm:prSet/>
      <dgm:spPr/>
      <dgm:t>
        <a:bodyPr/>
        <a:lstStyle/>
        <a:p>
          <a:pPr rtl="0"/>
          <a:r>
            <a:rPr lang="ru-RU" b="0" i="0" dirty="0" smtClean="0"/>
            <a:t>Интеллектуальные агенты </a:t>
          </a:r>
          <a:endParaRPr lang="ru-RU" dirty="0"/>
        </a:p>
      </dgm:t>
    </dgm:pt>
    <dgm:pt modelId="{972F54B5-31DA-4EEB-8E71-A9483FFC557D}" type="parTrans" cxnId="{AD12ECEE-0677-45BE-A444-0DCC7089274F}">
      <dgm:prSet/>
      <dgm:spPr/>
      <dgm:t>
        <a:bodyPr/>
        <a:lstStyle/>
        <a:p>
          <a:endParaRPr lang="ru-RU"/>
        </a:p>
      </dgm:t>
    </dgm:pt>
    <dgm:pt modelId="{F95DA53D-A7D2-4839-BC29-BE9DBDDC0951}" type="sibTrans" cxnId="{AD12ECEE-0677-45BE-A444-0DCC7089274F}">
      <dgm:prSet/>
      <dgm:spPr/>
      <dgm:t>
        <a:bodyPr/>
        <a:lstStyle/>
        <a:p>
          <a:endParaRPr lang="ru-RU"/>
        </a:p>
      </dgm:t>
    </dgm:pt>
    <dgm:pt modelId="{F579B696-03DE-45E1-B93B-426B6DEA80B9}" type="pres">
      <dgm:prSet presAssocID="{B8AE06BE-F751-4ECD-855C-F706035532A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9DC49D-BD90-4B4F-A22A-B61075CD734D}" type="pres">
      <dgm:prSet presAssocID="{130E1B05-DF00-4A24-8E5D-362CEEF5A95E}" presName="composite" presStyleCnt="0"/>
      <dgm:spPr/>
    </dgm:pt>
    <dgm:pt modelId="{D86ECED8-EF59-4804-950B-F4901850AA38}" type="pres">
      <dgm:prSet presAssocID="{130E1B05-DF00-4A24-8E5D-362CEEF5A95E}" presName="imgShp" presStyleLbl="fgImgPlace1" presStyleIdx="0" presStyleCnt="1"/>
      <dgm:spPr/>
    </dgm:pt>
    <dgm:pt modelId="{599C1B8D-B9D1-47DD-B255-9ED01888C5B0}" type="pres">
      <dgm:prSet presAssocID="{130E1B05-DF00-4A24-8E5D-362CEEF5A95E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15ECA0-4D68-48F4-8A15-BAE966C76BF2}" type="presOf" srcId="{B8AE06BE-F751-4ECD-855C-F706035532A5}" destId="{F579B696-03DE-45E1-B93B-426B6DEA80B9}" srcOrd="0" destOrd="0" presId="urn:microsoft.com/office/officeart/2005/8/layout/vList3"/>
    <dgm:cxn modelId="{1C5E6385-F887-4ADD-88E0-704E7BEF9D5C}" type="presOf" srcId="{130E1B05-DF00-4A24-8E5D-362CEEF5A95E}" destId="{599C1B8D-B9D1-47DD-B255-9ED01888C5B0}" srcOrd="0" destOrd="0" presId="urn:microsoft.com/office/officeart/2005/8/layout/vList3"/>
    <dgm:cxn modelId="{AD12ECEE-0677-45BE-A444-0DCC7089274F}" srcId="{B8AE06BE-F751-4ECD-855C-F706035532A5}" destId="{130E1B05-DF00-4A24-8E5D-362CEEF5A95E}" srcOrd="0" destOrd="0" parTransId="{972F54B5-31DA-4EEB-8E71-A9483FFC557D}" sibTransId="{F95DA53D-A7D2-4839-BC29-BE9DBDDC0951}"/>
    <dgm:cxn modelId="{2654DC96-A92C-4EF0-93C9-2A2C644DB671}" type="presParOf" srcId="{F579B696-03DE-45E1-B93B-426B6DEA80B9}" destId="{2A9DC49D-BD90-4B4F-A22A-B61075CD734D}" srcOrd="0" destOrd="0" presId="urn:microsoft.com/office/officeart/2005/8/layout/vList3"/>
    <dgm:cxn modelId="{EB5DA809-EAA0-4FAE-80ED-85C83E9E72EA}" type="presParOf" srcId="{2A9DC49D-BD90-4B4F-A22A-B61075CD734D}" destId="{D86ECED8-EF59-4804-950B-F4901850AA38}" srcOrd="0" destOrd="0" presId="urn:microsoft.com/office/officeart/2005/8/layout/vList3"/>
    <dgm:cxn modelId="{9EF06FEC-560F-4A30-9FB3-44090E5C7A3E}" type="presParOf" srcId="{2A9DC49D-BD90-4B4F-A22A-B61075CD734D}" destId="{599C1B8D-B9D1-47DD-B255-9ED01888C5B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A2A200-71F6-44E1-B97B-4BABF7EBC45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589ADF-C55B-4DA8-86F1-709B5252ADA1}">
      <dgm:prSet/>
      <dgm:spPr/>
      <dgm:t>
        <a:bodyPr/>
        <a:lstStyle/>
        <a:p>
          <a:pPr rtl="0"/>
          <a:r>
            <a:rPr lang="ru-RU" b="0" i="0" dirty="0" smtClean="0"/>
            <a:t>Информационный поиск в </a:t>
          </a:r>
          <a:r>
            <a:rPr lang="en-US" b="0" i="0" dirty="0" smtClean="0"/>
            <a:t>Web</a:t>
          </a:r>
          <a:endParaRPr lang="ru-RU" dirty="0"/>
        </a:p>
      </dgm:t>
    </dgm:pt>
    <dgm:pt modelId="{527B75EE-F5C2-4C0A-BB7F-440A41E9FC98}" type="parTrans" cxnId="{AB3187BC-ED67-4E26-AFE7-70C320D223CD}">
      <dgm:prSet/>
      <dgm:spPr/>
      <dgm:t>
        <a:bodyPr/>
        <a:lstStyle/>
        <a:p>
          <a:endParaRPr lang="ru-RU"/>
        </a:p>
      </dgm:t>
    </dgm:pt>
    <dgm:pt modelId="{97AD0680-59BC-487D-B587-F5BEEAA05454}" type="sibTrans" cxnId="{AB3187BC-ED67-4E26-AFE7-70C320D223CD}">
      <dgm:prSet/>
      <dgm:spPr/>
      <dgm:t>
        <a:bodyPr/>
        <a:lstStyle/>
        <a:p>
          <a:endParaRPr lang="ru-RU"/>
        </a:p>
      </dgm:t>
    </dgm:pt>
    <dgm:pt modelId="{B5E3BF82-30FC-42B4-AC05-6F0EA3E302F9}" type="pres">
      <dgm:prSet presAssocID="{CFA2A200-71F6-44E1-B97B-4BABF7EBC45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DFBDF7-47FD-4B5C-8B58-75DFD63EAC48}" type="pres">
      <dgm:prSet presAssocID="{A0589ADF-C55B-4DA8-86F1-709B5252ADA1}" presName="composite" presStyleCnt="0"/>
      <dgm:spPr/>
    </dgm:pt>
    <dgm:pt modelId="{9DC6D053-1AEF-491E-826D-E0108F839D7E}" type="pres">
      <dgm:prSet presAssocID="{A0589ADF-C55B-4DA8-86F1-709B5252ADA1}" presName="imgShp" presStyleLbl="fgImgPlace1" presStyleIdx="0" presStyleCnt="1" custLinFactNeighborX="-40566" custLinFactNeighborY="532"/>
      <dgm:spPr/>
    </dgm:pt>
    <dgm:pt modelId="{746B93F7-A508-4096-8FB8-CE5F7FBF857C}" type="pres">
      <dgm:prSet presAssocID="{A0589ADF-C55B-4DA8-86F1-709B5252ADA1}" presName="txShp" presStyleLbl="node1" presStyleIdx="0" presStyleCnt="1" custScaleX="106369" custLinFactNeighborX="-2425" custLinFactNeighborY="5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C6EEB3-4313-401B-9745-69738ADEBE92}" type="presOf" srcId="{CFA2A200-71F6-44E1-B97B-4BABF7EBC452}" destId="{B5E3BF82-30FC-42B4-AC05-6F0EA3E302F9}" srcOrd="0" destOrd="0" presId="urn:microsoft.com/office/officeart/2005/8/layout/vList3"/>
    <dgm:cxn modelId="{AB3187BC-ED67-4E26-AFE7-70C320D223CD}" srcId="{CFA2A200-71F6-44E1-B97B-4BABF7EBC452}" destId="{A0589ADF-C55B-4DA8-86F1-709B5252ADA1}" srcOrd="0" destOrd="0" parTransId="{527B75EE-F5C2-4C0A-BB7F-440A41E9FC98}" sibTransId="{97AD0680-59BC-487D-B587-F5BEEAA05454}"/>
    <dgm:cxn modelId="{7C595B02-F055-485B-89E6-372F342D3D2D}" type="presOf" srcId="{A0589ADF-C55B-4DA8-86F1-709B5252ADA1}" destId="{746B93F7-A508-4096-8FB8-CE5F7FBF857C}" srcOrd="0" destOrd="0" presId="urn:microsoft.com/office/officeart/2005/8/layout/vList3"/>
    <dgm:cxn modelId="{1E08D93B-6124-43F9-84BC-519474E0DAA8}" type="presParOf" srcId="{B5E3BF82-30FC-42B4-AC05-6F0EA3E302F9}" destId="{24DFBDF7-47FD-4B5C-8B58-75DFD63EAC48}" srcOrd="0" destOrd="0" presId="urn:microsoft.com/office/officeart/2005/8/layout/vList3"/>
    <dgm:cxn modelId="{56098D39-48FA-4EF3-B73B-173676CE5433}" type="presParOf" srcId="{24DFBDF7-47FD-4B5C-8B58-75DFD63EAC48}" destId="{9DC6D053-1AEF-491E-826D-E0108F839D7E}" srcOrd="0" destOrd="0" presId="urn:microsoft.com/office/officeart/2005/8/layout/vList3"/>
    <dgm:cxn modelId="{6116EBF2-D314-414B-B9CC-74D0067A507F}" type="presParOf" srcId="{24DFBDF7-47FD-4B5C-8B58-75DFD63EAC48}" destId="{746B93F7-A508-4096-8FB8-CE5F7FBF857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A2A200-71F6-44E1-B97B-4BABF7EBC45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589ADF-C55B-4DA8-86F1-709B5252ADA1}">
      <dgm:prSet/>
      <dgm:spPr/>
      <dgm:t>
        <a:bodyPr/>
        <a:lstStyle/>
        <a:p>
          <a:pPr rtl="0"/>
          <a:r>
            <a:rPr lang="ru-RU" b="0" i="0" dirty="0" smtClean="0"/>
            <a:t>Интеллектуальный агент </a:t>
          </a:r>
          <a:r>
            <a:rPr lang="en-US" b="0" i="0" dirty="0" smtClean="0"/>
            <a:t>RSS</a:t>
          </a:r>
          <a:r>
            <a:rPr lang="ru-RU" b="0" i="0" dirty="0" smtClean="0"/>
            <a:t> </a:t>
          </a:r>
          <a:endParaRPr lang="ru-RU" dirty="0"/>
        </a:p>
      </dgm:t>
    </dgm:pt>
    <dgm:pt modelId="{527B75EE-F5C2-4C0A-BB7F-440A41E9FC98}" type="parTrans" cxnId="{AB3187BC-ED67-4E26-AFE7-70C320D223CD}">
      <dgm:prSet/>
      <dgm:spPr/>
      <dgm:t>
        <a:bodyPr/>
        <a:lstStyle/>
        <a:p>
          <a:endParaRPr lang="ru-RU"/>
        </a:p>
      </dgm:t>
    </dgm:pt>
    <dgm:pt modelId="{97AD0680-59BC-487D-B587-F5BEEAA05454}" type="sibTrans" cxnId="{AB3187BC-ED67-4E26-AFE7-70C320D223CD}">
      <dgm:prSet/>
      <dgm:spPr/>
      <dgm:t>
        <a:bodyPr/>
        <a:lstStyle/>
        <a:p>
          <a:endParaRPr lang="ru-RU"/>
        </a:p>
      </dgm:t>
    </dgm:pt>
    <dgm:pt modelId="{B5E3BF82-30FC-42B4-AC05-6F0EA3E302F9}" type="pres">
      <dgm:prSet presAssocID="{CFA2A200-71F6-44E1-B97B-4BABF7EBC45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DFBDF7-47FD-4B5C-8B58-75DFD63EAC48}" type="pres">
      <dgm:prSet presAssocID="{A0589ADF-C55B-4DA8-86F1-709B5252ADA1}" presName="composite" presStyleCnt="0"/>
      <dgm:spPr/>
    </dgm:pt>
    <dgm:pt modelId="{9DC6D053-1AEF-491E-826D-E0108F839D7E}" type="pres">
      <dgm:prSet presAssocID="{A0589ADF-C55B-4DA8-86F1-709B5252ADA1}" presName="imgShp" presStyleLbl="fgImgPlace1" presStyleIdx="0" presStyleCnt="1" custLinFactNeighborX="-40566" custLinFactNeighborY="532"/>
      <dgm:spPr/>
    </dgm:pt>
    <dgm:pt modelId="{746B93F7-A508-4096-8FB8-CE5F7FBF857C}" type="pres">
      <dgm:prSet presAssocID="{A0589ADF-C55B-4DA8-86F1-709B5252ADA1}" presName="txShp" presStyleLbl="node1" presStyleIdx="0" presStyleCnt="1" custScaleX="106369" custLinFactNeighborX="-2425" custLinFactNeighborY="5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E55E95-FE5F-4214-96B8-E22BEBBE51FF}" type="presOf" srcId="{CFA2A200-71F6-44E1-B97B-4BABF7EBC452}" destId="{B5E3BF82-30FC-42B4-AC05-6F0EA3E302F9}" srcOrd="0" destOrd="0" presId="urn:microsoft.com/office/officeart/2005/8/layout/vList3"/>
    <dgm:cxn modelId="{AB3187BC-ED67-4E26-AFE7-70C320D223CD}" srcId="{CFA2A200-71F6-44E1-B97B-4BABF7EBC452}" destId="{A0589ADF-C55B-4DA8-86F1-709B5252ADA1}" srcOrd="0" destOrd="0" parTransId="{527B75EE-F5C2-4C0A-BB7F-440A41E9FC98}" sibTransId="{97AD0680-59BC-487D-B587-F5BEEAA05454}"/>
    <dgm:cxn modelId="{3272306C-4CF0-4F3D-901B-A3D568656A2D}" type="presOf" srcId="{A0589ADF-C55B-4DA8-86F1-709B5252ADA1}" destId="{746B93F7-A508-4096-8FB8-CE5F7FBF857C}" srcOrd="0" destOrd="0" presId="urn:microsoft.com/office/officeart/2005/8/layout/vList3"/>
    <dgm:cxn modelId="{37E35025-CA54-48D4-8213-3BFAD28AB164}" type="presParOf" srcId="{B5E3BF82-30FC-42B4-AC05-6F0EA3E302F9}" destId="{24DFBDF7-47FD-4B5C-8B58-75DFD63EAC48}" srcOrd="0" destOrd="0" presId="urn:microsoft.com/office/officeart/2005/8/layout/vList3"/>
    <dgm:cxn modelId="{F46A23D2-CE1F-45CF-BF17-69774A5935FA}" type="presParOf" srcId="{24DFBDF7-47FD-4B5C-8B58-75DFD63EAC48}" destId="{9DC6D053-1AEF-491E-826D-E0108F839D7E}" srcOrd="0" destOrd="0" presId="urn:microsoft.com/office/officeart/2005/8/layout/vList3"/>
    <dgm:cxn modelId="{DA92593F-4690-4DA0-B96B-502DCC5BA001}" type="presParOf" srcId="{24DFBDF7-47FD-4B5C-8B58-75DFD63EAC48}" destId="{746B93F7-A508-4096-8FB8-CE5F7FBF857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B154F0-C6CA-4FEA-A085-B3D57EA3C8D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4790500-A8C4-4FF0-92E0-304BA11CF95B}">
      <dgm:prSet/>
      <dgm:spPr/>
      <dgm:t>
        <a:bodyPr/>
        <a:lstStyle/>
        <a:p>
          <a:pPr rtl="0"/>
          <a:r>
            <a:rPr lang="ru-RU" b="0" i="0" dirty="0" smtClean="0"/>
            <a:t>Семантический </a:t>
          </a:r>
          <a:r>
            <a:rPr lang="en-US" b="0" i="0" dirty="0" smtClean="0"/>
            <a:t>Web</a:t>
          </a:r>
          <a:r>
            <a:rPr lang="ru-RU" b="0" i="0" dirty="0" smtClean="0"/>
            <a:t> </a:t>
          </a:r>
          <a:endParaRPr lang="ru-RU" dirty="0"/>
        </a:p>
      </dgm:t>
    </dgm:pt>
    <dgm:pt modelId="{F7138963-E5A1-4C20-B7A4-17EC40757D02}" type="parTrans" cxnId="{8025216E-7C56-45E0-9251-B0F81E09F4BD}">
      <dgm:prSet/>
      <dgm:spPr/>
      <dgm:t>
        <a:bodyPr/>
        <a:lstStyle/>
        <a:p>
          <a:endParaRPr lang="ru-RU"/>
        </a:p>
      </dgm:t>
    </dgm:pt>
    <dgm:pt modelId="{FA387ACC-188F-4B99-87DE-089791FD73FE}" type="sibTrans" cxnId="{8025216E-7C56-45E0-9251-B0F81E09F4BD}">
      <dgm:prSet/>
      <dgm:spPr/>
      <dgm:t>
        <a:bodyPr/>
        <a:lstStyle/>
        <a:p>
          <a:endParaRPr lang="ru-RU"/>
        </a:p>
      </dgm:t>
    </dgm:pt>
    <dgm:pt modelId="{9D718D42-79A9-4FB9-A103-5AA0A7D132C0}" type="pres">
      <dgm:prSet presAssocID="{4AB154F0-C6CA-4FEA-A085-B3D57EA3C8D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DA4ED1-5F39-4B51-9D24-EEFC4A9B51C5}" type="pres">
      <dgm:prSet presAssocID="{E4790500-A8C4-4FF0-92E0-304BA11CF95B}" presName="composite" presStyleCnt="0"/>
      <dgm:spPr/>
    </dgm:pt>
    <dgm:pt modelId="{4A8613E2-D161-4E15-8F0E-551312014923}" type="pres">
      <dgm:prSet presAssocID="{E4790500-A8C4-4FF0-92E0-304BA11CF95B}" presName="imgShp" presStyleLbl="fgImgPlace1" presStyleIdx="0" presStyleCnt="1"/>
      <dgm:spPr/>
    </dgm:pt>
    <dgm:pt modelId="{EF8F87CD-25A2-447B-9E8D-F5905000CAD7}" type="pres">
      <dgm:prSet presAssocID="{E4790500-A8C4-4FF0-92E0-304BA11CF95B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B79558-18E3-40FB-96C1-9E40320E711F}" type="presOf" srcId="{4AB154F0-C6CA-4FEA-A085-B3D57EA3C8DB}" destId="{9D718D42-79A9-4FB9-A103-5AA0A7D132C0}" srcOrd="0" destOrd="0" presId="urn:microsoft.com/office/officeart/2005/8/layout/vList3"/>
    <dgm:cxn modelId="{8025216E-7C56-45E0-9251-B0F81E09F4BD}" srcId="{4AB154F0-C6CA-4FEA-A085-B3D57EA3C8DB}" destId="{E4790500-A8C4-4FF0-92E0-304BA11CF95B}" srcOrd="0" destOrd="0" parTransId="{F7138963-E5A1-4C20-B7A4-17EC40757D02}" sibTransId="{FA387ACC-188F-4B99-87DE-089791FD73FE}"/>
    <dgm:cxn modelId="{6310F7CA-9717-43F9-B4A5-7C60D4F08E47}" type="presOf" srcId="{E4790500-A8C4-4FF0-92E0-304BA11CF95B}" destId="{EF8F87CD-25A2-447B-9E8D-F5905000CAD7}" srcOrd="0" destOrd="0" presId="urn:microsoft.com/office/officeart/2005/8/layout/vList3"/>
    <dgm:cxn modelId="{6F66DBD8-8A0F-42A7-B1B3-FB0CE1C68059}" type="presParOf" srcId="{9D718D42-79A9-4FB9-A103-5AA0A7D132C0}" destId="{3CDA4ED1-5F39-4B51-9D24-EEFC4A9B51C5}" srcOrd="0" destOrd="0" presId="urn:microsoft.com/office/officeart/2005/8/layout/vList3"/>
    <dgm:cxn modelId="{A77992BF-0426-415E-89A4-F0E428BEF0E9}" type="presParOf" srcId="{3CDA4ED1-5F39-4B51-9D24-EEFC4A9B51C5}" destId="{4A8613E2-D161-4E15-8F0E-551312014923}" srcOrd="0" destOrd="0" presId="urn:microsoft.com/office/officeart/2005/8/layout/vList3"/>
    <dgm:cxn modelId="{5D3152AE-7C80-4F1E-845D-6E4B48842653}" type="presParOf" srcId="{3CDA4ED1-5F39-4B51-9D24-EEFC4A9B51C5}" destId="{EF8F87CD-25A2-447B-9E8D-F5905000CAD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D252F05-6A05-4C02-B4BF-F689EDD3EBF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594588-0E98-46A4-9B1A-F50449A3AD24}">
      <dgm:prSet custT="1"/>
      <dgm:spPr/>
      <dgm:t>
        <a:bodyPr/>
        <a:lstStyle/>
        <a:p>
          <a:pPr rtl="0"/>
          <a:r>
            <a:rPr lang="en-US" sz="2400" b="0" i="0" dirty="0" smtClean="0"/>
            <a:t>Web-Mining</a:t>
          </a:r>
          <a:r>
            <a:rPr lang="ru-RU" sz="2400" b="0" i="0" dirty="0" smtClean="0"/>
            <a:t>:</a:t>
          </a:r>
          <a:r>
            <a:rPr lang="en-US" sz="2400" b="0" i="0" dirty="0" smtClean="0"/>
            <a:t> </a:t>
          </a:r>
          <a:r>
            <a:rPr lang="ru-RU" sz="2400" b="0" i="0" dirty="0" smtClean="0"/>
            <a:t/>
          </a:r>
          <a:br>
            <a:rPr lang="ru-RU" sz="2400" b="0" i="0" dirty="0" smtClean="0"/>
          </a:br>
          <a:r>
            <a:rPr lang="ru-RU" sz="2400" dirty="0" smtClean="0"/>
            <a:t>Адаптивные </a:t>
          </a:r>
          <a:r>
            <a:rPr lang="en-US" sz="2400" dirty="0" smtClean="0"/>
            <a:t>Web</a:t>
          </a:r>
          <a:r>
            <a:rPr lang="ru-RU" sz="2400" dirty="0" smtClean="0"/>
            <a:t>-ресурсы</a:t>
          </a:r>
          <a:endParaRPr lang="ru-RU" sz="2400" dirty="0"/>
        </a:p>
      </dgm:t>
    </dgm:pt>
    <dgm:pt modelId="{E67FC12B-C5E9-48C0-8460-59BA8DFB73FC}" type="parTrans" cxnId="{2F506EE8-40B3-4E3C-A66B-163F4E3A11AB}">
      <dgm:prSet/>
      <dgm:spPr/>
      <dgm:t>
        <a:bodyPr/>
        <a:lstStyle/>
        <a:p>
          <a:endParaRPr lang="ru-RU"/>
        </a:p>
      </dgm:t>
    </dgm:pt>
    <dgm:pt modelId="{75D5F1D0-D736-4279-ADBC-FE184A16A412}" type="sibTrans" cxnId="{2F506EE8-40B3-4E3C-A66B-163F4E3A11AB}">
      <dgm:prSet/>
      <dgm:spPr/>
      <dgm:t>
        <a:bodyPr/>
        <a:lstStyle/>
        <a:p>
          <a:endParaRPr lang="ru-RU"/>
        </a:p>
      </dgm:t>
    </dgm:pt>
    <dgm:pt modelId="{465B3B3E-0A37-4645-A1BC-BA52E2EFCBC8}" type="pres">
      <dgm:prSet presAssocID="{9D252F05-6A05-4C02-B4BF-F689EDD3EBF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26B5B7-1360-4EB9-B927-75C0DABCA978}" type="pres">
      <dgm:prSet presAssocID="{E9594588-0E98-46A4-9B1A-F50449A3AD24}" presName="composite" presStyleCnt="0"/>
      <dgm:spPr/>
    </dgm:pt>
    <dgm:pt modelId="{9FE140C4-B64C-4882-96B0-4651CA39C93D}" type="pres">
      <dgm:prSet presAssocID="{E9594588-0E98-46A4-9B1A-F50449A3AD24}" presName="imgShp" presStyleLbl="fgImgPlace1" presStyleIdx="0" presStyleCnt="1" custLinFactNeighborX="-54782" custLinFactNeighborY="-49"/>
      <dgm:spPr/>
    </dgm:pt>
    <dgm:pt modelId="{C6FEB7AF-DBF0-4C26-8F64-2764724F1E98}" type="pres">
      <dgm:prSet presAssocID="{E9594588-0E98-46A4-9B1A-F50449A3AD24}" presName="txShp" presStyleLbl="node1" presStyleIdx="0" presStyleCnt="1" custScaleX="117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B6CAEE-47C0-4FF4-A5F1-3BD0267C9471}" type="presOf" srcId="{E9594588-0E98-46A4-9B1A-F50449A3AD24}" destId="{C6FEB7AF-DBF0-4C26-8F64-2764724F1E98}" srcOrd="0" destOrd="0" presId="urn:microsoft.com/office/officeart/2005/8/layout/vList3"/>
    <dgm:cxn modelId="{2F506EE8-40B3-4E3C-A66B-163F4E3A11AB}" srcId="{9D252F05-6A05-4C02-B4BF-F689EDD3EBF3}" destId="{E9594588-0E98-46A4-9B1A-F50449A3AD24}" srcOrd="0" destOrd="0" parTransId="{E67FC12B-C5E9-48C0-8460-59BA8DFB73FC}" sibTransId="{75D5F1D0-D736-4279-ADBC-FE184A16A412}"/>
    <dgm:cxn modelId="{71BF45A5-2B71-4892-BF68-854E612874D8}" type="presOf" srcId="{9D252F05-6A05-4C02-B4BF-F689EDD3EBF3}" destId="{465B3B3E-0A37-4645-A1BC-BA52E2EFCBC8}" srcOrd="0" destOrd="0" presId="urn:microsoft.com/office/officeart/2005/8/layout/vList3"/>
    <dgm:cxn modelId="{9FCD38B3-00BC-4FFB-9D86-8D4E6B05BD6D}" type="presParOf" srcId="{465B3B3E-0A37-4645-A1BC-BA52E2EFCBC8}" destId="{8D26B5B7-1360-4EB9-B927-75C0DABCA978}" srcOrd="0" destOrd="0" presId="urn:microsoft.com/office/officeart/2005/8/layout/vList3"/>
    <dgm:cxn modelId="{BA4E5F2B-70B0-40EE-AD4B-2AFA0459BB9F}" type="presParOf" srcId="{8D26B5B7-1360-4EB9-B927-75C0DABCA978}" destId="{9FE140C4-B64C-4882-96B0-4651CA39C93D}" srcOrd="0" destOrd="0" presId="urn:microsoft.com/office/officeart/2005/8/layout/vList3"/>
    <dgm:cxn modelId="{20894B45-4734-46BC-9989-01BBBC693212}" type="presParOf" srcId="{8D26B5B7-1360-4EB9-B927-75C0DABCA978}" destId="{C6FEB7AF-DBF0-4C26-8F64-2764724F1E9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CED11F3-0077-4DAB-BBE9-D944BAB3629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A14320-CACB-43FE-8F88-D2976C42F7FD}">
      <dgm:prSet/>
      <dgm:spPr/>
      <dgm:t>
        <a:bodyPr/>
        <a:lstStyle/>
        <a:p>
          <a:pPr rtl="0"/>
          <a:r>
            <a:rPr lang="en-US" b="0" i="0" dirty="0" smtClean="0"/>
            <a:t>Web</a:t>
          </a:r>
          <a:r>
            <a:rPr lang="ru-RU" b="0" i="0" dirty="0" smtClean="0"/>
            <a:t> </a:t>
          </a:r>
          <a:r>
            <a:rPr lang="en-US" b="0" i="0" dirty="0" smtClean="0"/>
            <a:t>Mining</a:t>
          </a:r>
          <a:r>
            <a:rPr lang="ru-RU" b="0" i="0" dirty="0" smtClean="0"/>
            <a:t>: </a:t>
          </a:r>
          <a:r>
            <a:rPr lang="ru-RU" b="0" i="0" noProof="0" dirty="0" smtClean="0"/>
            <a:t>Интеллектуальный анализ данных (</a:t>
          </a:r>
          <a:r>
            <a:rPr lang="ru-RU" b="0" i="0" noProof="0" dirty="0" smtClean="0">
              <a:solidFill>
                <a:srgbClr val="FFCC00"/>
              </a:solidFill>
            </a:rPr>
            <a:t>ИАД</a:t>
          </a:r>
          <a:r>
            <a:rPr lang="ru-RU" b="0" i="0" noProof="0" dirty="0" smtClean="0"/>
            <a:t>) в </a:t>
          </a:r>
          <a:r>
            <a:rPr lang="en-US" b="0" i="0" dirty="0" smtClean="0"/>
            <a:t>Web </a:t>
          </a:r>
          <a:endParaRPr lang="ru-RU" dirty="0"/>
        </a:p>
      </dgm:t>
    </dgm:pt>
    <dgm:pt modelId="{AB2F3779-D7B0-4DEE-8971-38CEB794397E}" type="parTrans" cxnId="{2B30B0A3-81E8-43CB-B629-7BCD949BD967}">
      <dgm:prSet/>
      <dgm:spPr/>
      <dgm:t>
        <a:bodyPr/>
        <a:lstStyle/>
        <a:p>
          <a:endParaRPr lang="ru-RU"/>
        </a:p>
      </dgm:t>
    </dgm:pt>
    <dgm:pt modelId="{CA079BF8-A7EC-43E6-9229-852AB9911208}" type="sibTrans" cxnId="{2B30B0A3-81E8-43CB-B629-7BCD949BD967}">
      <dgm:prSet/>
      <dgm:spPr/>
      <dgm:t>
        <a:bodyPr/>
        <a:lstStyle/>
        <a:p>
          <a:endParaRPr lang="ru-RU"/>
        </a:p>
      </dgm:t>
    </dgm:pt>
    <dgm:pt modelId="{FED8ACF8-14BE-4769-83B7-A427F175E025}" type="pres">
      <dgm:prSet presAssocID="{8CED11F3-0077-4DAB-BBE9-D944BAB3629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F664BD-78D0-4FDF-85E0-660CDEB3C16C}" type="pres">
      <dgm:prSet presAssocID="{4EA14320-CACB-43FE-8F88-D2976C42F7FD}" presName="composite" presStyleCnt="0"/>
      <dgm:spPr/>
    </dgm:pt>
    <dgm:pt modelId="{CBB97370-3C7A-4E31-A23D-83862EA2A698}" type="pres">
      <dgm:prSet presAssocID="{4EA14320-CACB-43FE-8F88-D2976C42F7FD}" presName="imgShp" presStyleLbl="fgImgPlace1" presStyleIdx="0" presStyleCnt="1"/>
      <dgm:spPr/>
    </dgm:pt>
    <dgm:pt modelId="{73A0A195-AD75-415A-8E25-1B81FD66D9EB}" type="pres">
      <dgm:prSet presAssocID="{4EA14320-CACB-43FE-8F88-D2976C42F7FD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DE705C-CDF2-4626-9A9C-CCD7CEA6A760}" type="presOf" srcId="{4EA14320-CACB-43FE-8F88-D2976C42F7FD}" destId="{73A0A195-AD75-415A-8E25-1B81FD66D9EB}" srcOrd="0" destOrd="0" presId="urn:microsoft.com/office/officeart/2005/8/layout/vList3"/>
    <dgm:cxn modelId="{2B30B0A3-81E8-43CB-B629-7BCD949BD967}" srcId="{8CED11F3-0077-4DAB-BBE9-D944BAB36298}" destId="{4EA14320-CACB-43FE-8F88-D2976C42F7FD}" srcOrd="0" destOrd="0" parTransId="{AB2F3779-D7B0-4DEE-8971-38CEB794397E}" sibTransId="{CA079BF8-A7EC-43E6-9229-852AB9911208}"/>
    <dgm:cxn modelId="{088AC34B-ABA6-4826-81B8-698C0762B972}" type="presOf" srcId="{8CED11F3-0077-4DAB-BBE9-D944BAB36298}" destId="{FED8ACF8-14BE-4769-83B7-A427F175E025}" srcOrd="0" destOrd="0" presId="urn:microsoft.com/office/officeart/2005/8/layout/vList3"/>
    <dgm:cxn modelId="{BA79D5AC-748D-4F26-880F-6CAFB859C6B8}" type="presParOf" srcId="{FED8ACF8-14BE-4769-83B7-A427F175E025}" destId="{58F664BD-78D0-4FDF-85E0-660CDEB3C16C}" srcOrd="0" destOrd="0" presId="urn:microsoft.com/office/officeart/2005/8/layout/vList3"/>
    <dgm:cxn modelId="{B9F8DABA-52A1-4A69-BEAD-8D18F3B02835}" type="presParOf" srcId="{58F664BD-78D0-4FDF-85E0-660CDEB3C16C}" destId="{CBB97370-3C7A-4E31-A23D-83862EA2A698}" srcOrd="0" destOrd="0" presId="urn:microsoft.com/office/officeart/2005/8/layout/vList3"/>
    <dgm:cxn modelId="{58B3A939-0105-4054-9BEC-42CA256A1C14}" type="presParOf" srcId="{58F664BD-78D0-4FDF-85E0-660CDEB3C16C}" destId="{73A0A195-AD75-415A-8E25-1B81FD66D9E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FA2A200-71F6-44E1-B97B-4BABF7EBC45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589ADF-C55B-4DA8-86F1-709B5252ADA1}">
      <dgm:prSet/>
      <dgm:spPr/>
      <dgm:t>
        <a:bodyPr/>
        <a:lstStyle/>
        <a:p>
          <a:pPr rtl="0"/>
          <a:r>
            <a:rPr lang="ru-RU" b="0" i="0" dirty="0" smtClean="0"/>
            <a:t>Социальные сети</a:t>
          </a:r>
          <a:endParaRPr lang="ru-RU" dirty="0"/>
        </a:p>
      </dgm:t>
    </dgm:pt>
    <dgm:pt modelId="{527B75EE-F5C2-4C0A-BB7F-440A41E9FC98}" type="parTrans" cxnId="{AB3187BC-ED67-4E26-AFE7-70C320D223CD}">
      <dgm:prSet/>
      <dgm:spPr/>
      <dgm:t>
        <a:bodyPr/>
        <a:lstStyle/>
        <a:p>
          <a:endParaRPr lang="ru-RU"/>
        </a:p>
      </dgm:t>
    </dgm:pt>
    <dgm:pt modelId="{97AD0680-59BC-487D-B587-F5BEEAA05454}" type="sibTrans" cxnId="{AB3187BC-ED67-4E26-AFE7-70C320D223CD}">
      <dgm:prSet/>
      <dgm:spPr/>
      <dgm:t>
        <a:bodyPr/>
        <a:lstStyle/>
        <a:p>
          <a:endParaRPr lang="ru-RU"/>
        </a:p>
      </dgm:t>
    </dgm:pt>
    <dgm:pt modelId="{B5E3BF82-30FC-42B4-AC05-6F0EA3E302F9}" type="pres">
      <dgm:prSet presAssocID="{CFA2A200-71F6-44E1-B97B-4BABF7EBC45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DFBDF7-47FD-4B5C-8B58-75DFD63EAC48}" type="pres">
      <dgm:prSet presAssocID="{A0589ADF-C55B-4DA8-86F1-709B5252ADA1}" presName="composite" presStyleCnt="0"/>
      <dgm:spPr/>
    </dgm:pt>
    <dgm:pt modelId="{9DC6D053-1AEF-491E-826D-E0108F839D7E}" type="pres">
      <dgm:prSet presAssocID="{A0589ADF-C55B-4DA8-86F1-709B5252ADA1}" presName="imgShp" presStyleLbl="fgImgPlace1" presStyleIdx="0" presStyleCnt="1" custLinFactNeighborX="-40566" custLinFactNeighborY="532"/>
      <dgm:spPr/>
    </dgm:pt>
    <dgm:pt modelId="{746B93F7-A508-4096-8FB8-CE5F7FBF857C}" type="pres">
      <dgm:prSet presAssocID="{A0589ADF-C55B-4DA8-86F1-709B5252ADA1}" presName="txShp" presStyleLbl="node1" presStyleIdx="0" presStyleCnt="1" custScaleX="106369" custLinFactNeighborX="-2425" custLinFactNeighborY="5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FD42EA-9471-473F-9FF3-4619978B3AD7}" type="presOf" srcId="{CFA2A200-71F6-44E1-B97B-4BABF7EBC452}" destId="{B5E3BF82-30FC-42B4-AC05-6F0EA3E302F9}" srcOrd="0" destOrd="0" presId="urn:microsoft.com/office/officeart/2005/8/layout/vList3"/>
    <dgm:cxn modelId="{AB3187BC-ED67-4E26-AFE7-70C320D223CD}" srcId="{CFA2A200-71F6-44E1-B97B-4BABF7EBC452}" destId="{A0589ADF-C55B-4DA8-86F1-709B5252ADA1}" srcOrd="0" destOrd="0" parTransId="{527B75EE-F5C2-4C0A-BB7F-440A41E9FC98}" sibTransId="{97AD0680-59BC-487D-B587-F5BEEAA05454}"/>
    <dgm:cxn modelId="{22D6AA66-6B4F-4313-BF9F-482E977266DB}" type="presOf" srcId="{A0589ADF-C55B-4DA8-86F1-709B5252ADA1}" destId="{746B93F7-A508-4096-8FB8-CE5F7FBF857C}" srcOrd="0" destOrd="0" presId="urn:microsoft.com/office/officeart/2005/8/layout/vList3"/>
    <dgm:cxn modelId="{EBD04BC9-B8FB-45F5-96A2-CEF5CA0A0723}" type="presParOf" srcId="{B5E3BF82-30FC-42B4-AC05-6F0EA3E302F9}" destId="{24DFBDF7-47FD-4B5C-8B58-75DFD63EAC48}" srcOrd="0" destOrd="0" presId="urn:microsoft.com/office/officeart/2005/8/layout/vList3"/>
    <dgm:cxn modelId="{F051FC4E-1143-41B6-A42A-D1BF7B414BEA}" type="presParOf" srcId="{24DFBDF7-47FD-4B5C-8B58-75DFD63EAC48}" destId="{9DC6D053-1AEF-491E-826D-E0108F839D7E}" srcOrd="0" destOrd="0" presId="urn:microsoft.com/office/officeart/2005/8/layout/vList3"/>
    <dgm:cxn modelId="{4CC921CC-B765-4C69-BA6A-1068EC0D5D85}" type="presParOf" srcId="{24DFBDF7-47FD-4B5C-8B58-75DFD63EAC48}" destId="{746B93F7-A508-4096-8FB8-CE5F7FBF857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A8D4E-BC75-4987-8A1F-CB7C19898E44}">
      <dsp:nvSpPr>
        <dsp:cNvPr id="0" name=""/>
        <dsp:cNvSpPr/>
      </dsp:nvSpPr>
      <dsp:spPr>
        <a:xfrm rot="10800000">
          <a:off x="1498736" y="1601"/>
          <a:ext cx="5364159" cy="59045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75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noProof="0" dirty="0" smtClean="0"/>
            <a:t>Интеллектуальные агенты</a:t>
          </a:r>
          <a:endParaRPr lang="ru-RU" sz="1600" kern="1200" noProof="0" dirty="0"/>
        </a:p>
      </dsp:txBody>
      <dsp:txXfrm rot="10800000">
        <a:off x="1646350" y="1601"/>
        <a:ext cx="5216545" cy="590456"/>
      </dsp:txXfrm>
    </dsp:sp>
    <dsp:sp modelId="{9B94930B-5D97-4DC8-8D11-66A8ED4DA362}">
      <dsp:nvSpPr>
        <dsp:cNvPr id="0" name=""/>
        <dsp:cNvSpPr/>
      </dsp:nvSpPr>
      <dsp:spPr>
        <a:xfrm>
          <a:off x="1203508" y="1601"/>
          <a:ext cx="590456" cy="59045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6B25FE-CF76-4535-B24C-10486047A3EE}">
      <dsp:nvSpPr>
        <dsp:cNvPr id="0" name=""/>
        <dsp:cNvSpPr/>
      </dsp:nvSpPr>
      <dsp:spPr>
        <a:xfrm rot="10800000">
          <a:off x="1498736" y="768313"/>
          <a:ext cx="5364159" cy="59045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75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noProof="0" dirty="0" smtClean="0"/>
            <a:t>Информационный поиск </a:t>
          </a:r>
          <a:r>
            <a:rPr lang="en-US" sz="1600" b="0" i="0" kern="1200" dirty="0" smtClean="0"/>
            <a:t>в Web</a:t>
          </a:r>
          <a:endParaRPr lang="ru-RU" sz="1600" kern="1200" dirty="0"/>
        </a:p>
      </dsp:txBody>
      <dsp:txXfrm rot="10800000">
        <a:off x="1646350" y="768313"/>
        <a:ext cx="5216545" cy="590456"/>
      </dsp:txXfrm>
    </dsp:sp>
    <dsp:sp modelId="{544491EA-AE02-4672-B82C-BABE0082D700}">
      <dsp:nvSpPr>
        <dsp:cNvPr id="0" name=""/>
        <dsp:cNvSpPr/>
      </dsp:nvSpPr>
      <dsp:spPr>
        <a:xfrm>
          <a:off x="1203508" y="768313"/>
          <a:ext cx="590456" cy="59045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076237-DAEB-40C1-815D-4205E1242F01}">
      <dsp:nvSpPr>
        <dsp:cNvPr id="0" name=""/>
        <dsp:cNvSpPr/>
      </dsp:nvSpPr>
      <dsp:spPr>
        <a:xfrm rot="10800000">
          <a:off x="1498736" y="1535025"/>
          <a:ext cx="5364159" cy="59045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75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noProof="0" dirty="0" smtClean="0"/>
            <a:t>Семантический</a:t>
          </a:r>
          <a:r>
            <a:rPr lang="en-US" sz="1600" b="0" i="0" kern="1200" dirty="0" smtClean="0"/>
            <a:t> Web</a:t>
          </a:r>
          <a:endParaRPr lang="ru-RU" sz="1600" kern="1200" dirty="0"/>
        </a:p>
      </dsp:txBody>
      <dsp:txXfrm rot="10800000">
        <a:off x="1646350" y="1535025"/>
        <a:ext cx="5216545" cy="590456"/>
      </dsp:txXfrm>
    </dsp:sp>
    <dsp:sp modelId="{E8417B44-98D9-4A07-9128-C7BF4A2D625F}">
      <dsp:nvSpPr>
        <dsp:cNvPr id="0" name=""/>
        <dsp:cNvSpPr/>
      </dsp:nvSpPr>
      <dsp:spPr>
        <a:xfrm>
          <a:off x="1203508" y="1535025"/>
          <a:ext cx="590456" cy="59045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6A958F-259E-4055-B759-83F7AE9E0D2A}">
      <dsp:nvSpPr>
        <dsp:cNvPr id="0" name=""/>
        <dsp:cNvSpPr/>
      </dsp:nvSpPr>
      <dsp:spPr>
        <a:xfrm rot="10800000">
          <a:off x="1498736" y="2301737"/>
          <a:ext cx="5364159" cy="59045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75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 smtClean="0"/>
            <a:t>Web-Mining</a:t>
          </a:r>
          <a:r>
            <a:rPr lang="ru-RU" sz="1600" b="0" i="0" kern="1200" dirty="0" smtClean="0"/>
            <a:t>:</a:t>
          </a:r>
          <a:r>
            <a:rPr lang="en-US" sz="1600" b="0" i="0" kern="1200" dirty="0" smtClean="0"/>
            <a:t> </a:t>
          </a:r>
          <a:r>
            <a:rPr lang="ru-RU" sz="1600" b="0" i="0" kern="1200" noProof="0" dirty="0" smtClean="0"/>
            <a:t>Адаптивные </a:t>
          </a:r>
          <a:r>
            <a:rPr lang="ru-RU" sz="1600" b="0" i="0" kern="1200" noProof="0" dirty="0" err="1" smtClean="0"/>
            <a:t>Web</a:t>
          </a:r>
          <a:r>
            <a:rPr lang="ru-RU" sz="1600" b="0" i="0" kern="1200" noProof="0" dirty="0" smtClean="0"/>
            <a:t>-ресурсы. Персонализация</a:t>
          </a:r>
          <a:endParaRPr lang="ru-RU" sz="1600" kern="1200" noProof="0" dirty="0"/>
        </a:p>
      </dsp:txBody>
      <dsp:txXfrm rot="10800000">
        <a:off x="1646350" y="2301737"/>
        <a:ext cx="5216545" cy="590456"/>
      </dsp:txXfrm>
    </dsp:sp>
    <dsp:sp modelId="{738E3523-A99B-4844-B180-C6730C7F2F67}">
      <dsp:nvSpPr>
        <dsp:cNvPr id="0" name=""/>
        <dsp:cNvSpPr/>
      </dsp:nvSpPr>
      <dsp:spPr>
        <a:xfrm>
          <a:off x="1203508" y="2301737"/>
          <a:ext cx="590456" cy="59045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D5056B-72E4-4090-924D-C6E11EFD8BC8}">
      <dsp:nvSpPr>
        <dsp:cNvPr id="0" name=""/>
        <dsp:cNvSpPr/>
      </dsp:nvSpPr>
      <dsp:spPr>
        <a:xfrm rot="10800000">
          <a:off x="1498736" y="3068450"/>
          <a:ext cx="5364159" cy="59045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75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 smtClean="0"/>
            <a:t>Web-Mining</a:t>
          </a:r>
          <a:r>
            <a:rPr lang="ru-RU" sz="1600" b="0" i="0" kern="1200" dirty="0" smtClean="0"/>
            <a:t>:</a:t>
          </a:r>
          <a:r>
            <a:rPr lang="en-US" sz="1600" b="0" i="0" kern="1200" dirty="0" smtClean="0"/>
            <a:t> </a:t>
          </a:r>
          <a:r>
            <a:rPr lang="ru-RU" sz="1600" b="0" i="0" kern="1200" noProof="0" dirty="0" smtClean="0"/>
            <a:t>Интеллектуальный анализ данных в </a:t>
          </a:r>
          <a:r>
            <a:rPr lang="en-US" sz="1600" b="0" i="0" kern="1200" dirty="0" smtClean="0"/>
            <a:t>Web</a:t>
          </a:r>
          <a:endParaRPr lang="ru-RU" sz="1600" kern="1200" dirty="0"/>
        </a:p>
      </dsp:txBody>
      <dsp:txXfrm rot="10800000">
        <a:off x="1646350" y="3068450"/>
        <a:ext cx="5216545" cy="590456"/>
      </dsp:txXfrm>
    </dsp:sp>
    <dsp:sp modelId="{C8F7F656-7BF9-4852-98DF-FE84D8FAABB8}">
      <dsp:nvSpPr>
        <dsp:cNvPr id="0" name=""/>
        <dsp:cNvSpPr/>
      </dsp:nvSpPr>
      <dsp:spPr>
        <a:xfrm>
          <a:off x="1203508" y="3068450"/>
          <a:ext cx="590456" cy="59045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41529E-E554-46E2-9142-0A7362E3DC6F}">
      <dsp:nvSpPr>
        <dsp:cNvPr id="0" name=""/>
        <dsp:cNvSpPr/>
      </dsp:nvSpPr>
      <dsp:spPr>
        <a:xfrm rot="10800000">
          <a:off x="1458666" y="3787329"/>
          <a:ext cx="5364159" cy="59045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75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noProof="0" dirty="0" smtClean="0"/>
            <a:t>Социальные сети</a:t>
          </a:r>
          <a:endParaRPr lang="ru-RU" sz="1600" kern="1200" noProof="0" dirty="0"/>
        </a:p>
      </dsp:txBody>
      <dsp:txXfrm rot="10800000">
        <a:off x="1606280" y="3787329"/>
        <a:ext cx="5216545" cy="590456"/>
      </dsp:txXfrm>
    </dsp:sp>
    <dsp:sp modelId="{DB5D3E90-606D-4A50-870B-93BEF9AA4AB4}">
      <dsp:nvSpPr>
        <dsp:cNvPr id="0" name=""/>
        <dsp:cNvSpPr/>
      </dsp:nvSpPr>
      <dsp:spPr>
        <a:xfrm>
          <a:off x="1207765" y="3787329"/>
          <a:ext cx="590456" cy="59045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C1B8D-B9D1-47DD-B255-9ED01888C5B0}">
      <dsp:nvSpPr>
        <dsp:cNvPr id="0" name=""/>
        <dsp:cNvSpPr/>
      </dsp:nvSpPr>
      <dsp:spPr>
        <a:xfrm rot="10800000">
          <a:off x="1373396" y="0"/>
          <a:ext cx="4691827" cy="76648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7997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/>
            <a:t>Интеллектуальные агенты </a:t>
          </a:r>
          <a:endParaRPr lang="ru-RU" sz="2400" kern="1200" dirty="0"/>
        </a:p>
      </dsp:txBody>
      <dsp:txXfrm rot="10800000">
        <a:off x="1565016" y="0"/>
        <a:ext cx="4500207" cy="766482"/>
      </dsp:txXfrm>
    </dsp:sp>
    <dsp:sp modelId="{D86ECED8-EF59-4804-950B-F4901850AA38}">
      <dsp:nvSpPr>
        <dsp:cNvPr id="0" name=""/>
        <dsp:cNvSpPr/>
      </dsp:nvSpPr>
      <dsp:spPr>
        <a:xfrm>
          <a:off x="990155" y="0"/>
          <a:ext cx="766482" cy="76648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6B93F7-A508-4096-8FB8-CE5F7FBF857C}">
      <dsp:nvSpPr>
        <dsp:cNvPr id="0" name=""/>
        <dsp:cNvSpPr/>
      </dsp:nvSpPr>
      <dsp:spPr>
        <a:xfrm rot="10800000">
          <a:off x="1172659" y="0"/>
          <a:ext cx="5801779" cy="76648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7997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/>
            <a:t>Информационный поиск в </a:t>
          </a:r>
          <a:r>
            <a:rPr lang="en-US" sz="2400" b="0" i="0" kern="1200" dirty="0" smtClean="0"/>
            <a:t>Web</a:t>
          </a:r>
          <a:endParaRPr lang="ru-RU" sz="2400" kern="1200" dirty="0"/>
        </a:p>
      </dsp:txBody>
      <dsp:txXfrm rot="10800000">
        <a:off x="1364279" y="0"/>
        <a:ext cx="5610159" cy="766482"/>
      </dsp:txXfrm>
    </dsp:sp>
    <dsp:sp modelId="{9DC6D053-1AEF-491E-826D-E0108F839D7E}">
      <dsp:nvSpPr>
        <dsp:cNvPr id="0" name=""/>
        <dsp:cNvSpPr/>
      </dsp:nvSpPr>
      <dsp:spPr>
        <a:xfrm>
          <a:off x="784450" y="0"/>
          <a:ext cx="766482" cy="76648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6B93F7-A508-4096-8FB8-CE5F7FBF857C}">
      <dsp:nvSpPr>
        <dsp:cNvPr id="0" name=""/>
        <dsp:cNvSpPr/>
      </dsp:nvSpPr>
      <dsp:spPr>
        <a:xfrm rot="10800000">
          <a:off x="1172659" y="0"/>
          <a:ext cx="5801779" cy="76648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7997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dirty="0" smtClean="0"/>
            <a:t>Интеллектуальный агент </a:t>
          </a:r>
          <a:r>
            <a:rPr lang="en-US" sz="2800" b="0" i="0" kern="1200" dirty="0" smtClean="0"/>
            <a:t>RSS</a:t>
          </a:r>
          <a:r>
            <a:rPr lang="ru-RU" sz="2800" b="0" i="0" kern="1200" dirty="0" smtClean="0"/>
            <a:t> </a:t>
          </a:r>
          <a:endParaRPr lang="ru-RU" sz="2800" kern="1200" dirty="0"/>
        </a:p>
      </dsp:txBody>
      <dsp:txXfrm rot="10800000">
        <a:off x="1364279" y="0"/>
        <a:ext cx="5610159" cy="766482"/>
      </dsp:txXfrm>
    </dsp:sp>
    <dsp:sp modelId="{9DC6D053-1AEF-491E-826D-E0108F839D7E}">
      <dsp:nvSpPr>
        <dsp:cNvPr id="0" name=""/>
        <dsp:cNvSpPr/>
      </dsp:nvSpPr>
      <dsp:spPr>
        <a:xfrm>
          <a:off x="784450" y="0"/>
          <a:ext cx="766482" cy="76648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F87CD-25A2-447B-9E8D-F5905000CAD7}">
      <dsp:nvSpPr>
        <dsp:cNvPr id="0" name=""/>
        <dsp:cNvSpPr/>
      </dsp:nvSpPr>
      <dsp:spPr>
        <a:xfrm rot="10800000">
          <a:off x="1373396" y="0"/>
          <a:ext cx="4691827" cy="76648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7997" tIns="110490" rIns="206248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0" i="0" kern="1200" dirty="0" smtClean="0"/>
            <a:t>Семантический </a:t>
          </a:r>
          <a:r>
            <a:rPr lang="en-US" sz="2900" b="0" i="0" kern="1200" dirty="0" smtClean="0"/>
            <a:t>Web</a:t>
          </a:r>
          <a:r>
            <a:rPr lang="ru-RU" sz="2900" b="0" i="0" kern="1200" dirty="0" smtClean="0"/>
            <a:t> </a:t>
          </a:r>
          <a:endParaRPr lang="ru-RU" sz="2900" kern="1200" dirty="0"/>
        </a:p>
      </dsp:txBody>
      <dsp:txXfrm rot="10800000">
        <a:off x="1565016" y="0"/>
        <a:ext cx="4500207" cy="766482"/>
      </dsp:txXfrm>
    </dsp:sp>
    <dsp:sp modelId="{4A8613E2-D161-4E15-8F0E-551312014923}">
      <dsp:nvSpPr>
        <dsp:cNvPr id="0" name=""/>
        <dsp:cNvSpPr/>
      </dsp:nvSpPr>
      <dsp:spPr>
        <a:xfrm>
          <a:off x="990155" y="0"/>
          <a:ext cx="766482" cy="76648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FEB7AF-DBF0-4C26-8F64-2764724F1E98}">
      <dsp:nvSpPr>
        <dsp:cNvPr id="0" name=""/>
        <dsp:cNvSpPr/>
      </dsp:nvSpPr>
      <dsp:spPr>
        <a:xfrm rot="10800000">
          <a:off x="799791" y="360"/>
          <a:ext cx="5814626" cy="73794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412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dirty="0" smtClean="0"/>
            <a:t>Web-Mining</a:t>
          </a:r>
          <a:r>
            <a:rPr lang="ru-RU" sz="2400" b="0" i="0" kern="1200" dirty="0" smtClean="0"/>
            <a:t>:</a:t>
          </a:r>
          <a:r>
            <a:rPr lang="en-US" sz="2400" b="0" i="0" kern="1200" dirty="0" smtClean="0"/>
            <a:t> </a:t>
          </a:r>
          <a:r>
            <a:rPr lang="ru-RU" sz="2400" b="0" i="0" kern="1200" dirty="0" smtClean="0"/>
            <a:t/>
          </a:r>
          <a:br>
            <a:rPr lang="ru-RU" sz="2400" b="0" i="0" kern="1200" dirty="0" smtClean="0"/>
          </a:br>
          <a:r>
            <a:rPr lang="ru-RU" sz="2400" kern="1200" dirty="0" smtClean="0"/>
            <a:t>Адаптивные </a:t>
          </a:r>
          <a:r>
            <a:rPr lang="en-US" sz="2400" kern="1200" dirty="0" smtClean="0"/>
            <a:t>Web</a:t>
          </a:r>
          <a:r>
            <a:rPr lang="ru-RU" sz="2400" kern="1200" dirty="0" smtClean="0"/>
            <a:t>-ресурсы</a:t>
          </a:r>
          <a:endParaRPr lang="ru-RU" sz="2400" kern="1200" dirty="0"/>
        </a:p>
      </dsp:txBody>
      <dsp:txXfrm rot="10800000">
        <a:off x="984276" y="360"/>
        <a:ext cx="5630141" cy="737942"/>
      </dsp:txXfrm>
    </dsp:sp>
    <dsp:sp modelId="{9FE140C4-B64C-4882-96B0-4651CA39C93D}">
      <dsp:nvSpPr>
        <dsp:cNvPr id="0" name=""/>
        <dsp:cNvSpPr/>
      </dsp:nvSpPr>
      <dsp:spPr>
        <a:xfrm>
          <a:off x="468648" y="0"/>
          <a:ext cx="737942" cy="73794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0A195-AD75-415A-8E25-1B81FD66D9EB}">
      <dsp:nvSpPr>
        <dsp:cNvPr id="0" name=""/>
        <dsp:cNvSpPr/>
      </dsp:nvSpPr>
      <dsp:spPr>
        <a:xfrm rot="10800000">
          <a:off x="1458552" y="0"/>
          <a:ext cx="5109988" cy="6858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419" tIns="72390" rIns="135128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dirty="0" smtClean="0"/>
            <a:t>Web</a:t>
          </a:r>
          <a:r>
            <a:rPr lang="ru-RU" sz="1900" b="0" i="0" kern="1200" dirty="0" smtClean="0"/>
            <a:t> </a:t>
          </a:r>
          <a:r>
            <a:rPr lang="en-US" sz="1900" b="0" i="0" kern="1200" dirty="0" smtClean="0"/>
            <a:t>Mining</a:t>
          </a:r>
          <a:r>
            <a:rPr lang="ru-RU" sz="1900" b="0" i="0" kern="1200" dirty="0" smtClean="0"/>
            <a:t>: </a:t>
          </a:r>
          <a:r>
            <a:rPr lang="ru-RU" sz="1900" b="0" i="0" kern="1200" noProof="0" dirty="0" smtClean="0"/>
            <a:t>Интеллектуальный анализ данных (</a:t>
          </a:r>
          <a:r>
            <a:rPr lang="ru-RU" sz="1900" b="0" i="0" kern="1200" noProof="0" dirty="0" smtClean="0">
              <a:solidFill>
                <a:srgbClr val="FFCC00"/>
              </a:solidFill>
            </a:rPr>
            <a:t>ИАД</a:t>
          </a:r>
          <a:r>
            <a:rPr lang="ru-RU" sz="1900" b="0" i="0" kern="1200" noProof="0" dirty="0" smtClean="0"/>
            <a:t>) в </a:t>
          </a:r>
          <a:r>
            <a:rPr lang="en-US" sz="1900" b="0" i="0" kern="1200" dirty="0" smtClean="0"/>
            <a:t>Web </a:t>
          </a:r>
          <a:endParaRPr lang="ru-RU" sz="1900" kern="1200" dirty="0"/>
        </a:p>
      </dsp:txBody>
      <dsp:txXfrm rot="10800000">
        <a:off x="1630002" y="0"/>
        <a:ext cx="4938538" cy="685800"/>
      </dsp:txXfrm>
    </dsp:sp>
    <dsp:sp modelId="{CBB97370-3C7A-4E31-A23D-83862EA2A698}">
      <dsp:nvSpPr>
        <dsp:cNvPr id="0" name=""/>
        <dsp:cNvSpPr/>
      </dsp:nvSpPr>
      <dsp:spPr>
        <a:xfrm>
          <a:off x="1115652" y="0"/>
          <a:ext cx="685800" cy="68580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0071636-2D77-4B74-8F89-F52ABFC7B45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861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DA88CD-4283-486A-9B09-65E37C377DA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32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CCFCBA-22D5-4CE2-9E38-D39CD57C9A63}" type="slidenum">
              <a:rPr lang="ru-RU"/>
              <a:pPr/>
              <a:t>1</a:t>
            </a:fld>
            <a:endParaRPr lang="ru-RU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198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794B94-40FF-43C7-BCB9-162A3772539E}" type="slidenum">
              <a:rPr lang="ru-RU"/>
              <a:pPr/>
              <a:t>13</a:t>
            </a:fld>
            <a:endParaRPr lang="ru-RU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044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794B94-40FF-43C7-BCB9-162A3772539E}" type="slidenum">
              <a:rPr lang="ru-RU"/>
              <a:pPr/>
              <a:t>14</a:t>
            </a:fld>
            <a:endParaRPr lang="ru-RU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628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794B94-40FF-43C7-BCB9-162A3772539E}" type="slidenum">
              <a:rPr lang="ru-RU"/>
              <a:pPr/>
              <a:t>15</a:t>
            </a:fld>
            <a:endParaRPr lang="ru-RU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1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794B94-40FF-43C7-BCB9-162A3772539E}" type="slidenum">
              <a:rPr lang="ru-RU"/>
              <a:pPr/>
              <a:t>16</a:t>
            </a:fld>
            <a:endParaRPr lang="ru-RU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1664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794B94-40FF-43C7-BCB9-162A3772539E}" type="slidenum">
              <a:rPr lang="ru-RU"/>
              <a:pPr/>
              <a:t>17</a:t>
            </a:fld>
            <a:endParaRPr lang="ru-RU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669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794B94-40FF-43C7-BCB9-162A3772539E}" type="slidenum">
              <a:rPr lang="ru-RU"/>
              <a:pPr/>
              <a:t>18</a:t>
            </a:fld>
            <a:endParaRPr lang="ru-RU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351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12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794B94-40FF-43C7-BCB9-162A3772539E}" type="slidenum">
              <a:rPr lang="ru-RU"/>
              <a:pPr/>
              <a:t>3</a:t>
            </a:fld>
            <a:endParaRPr lang="ru-RU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13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794B94-40FF-43C7-BCB9-162A3772539E}" type="slidenum">
              <a:rPr lang="ru-RU"/>
              <a:pPr/>
              <a:t>6</a:t>
            </a:fld>
            <a:endParaRPr lang="ru-RU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749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794B94-40FF-43C7-BCB9-162A3772539E}" type="slidenum">
              <a:rPr lang="ru-RU"/>
              <a:pPr/>
              <a:t>7</a:t>
            </a:fld>
            <a:endParaRPr lang="ru-RU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025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794B94-40FF-43C7-BCB9-162A3772539E}" type="slidenum">
              <a:rPr lang="ru-RU"/>
              <a:pPr/>
              <a:t>8</a:t>
            </a:fld>
            <a:endParaRPr lang="ru-RU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847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794B94-40FF-43C7-BCB9-162A3772539E}" type="slidenum">
              <a:rPr lang="ru-RU"/>
              <a:pPr/>
              <a:t>9</a:t>
            </a:fld>
            <a:endParaRPr lang="ru-RU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773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794B94-40FF-43C7-BCB9-162A3772539E}" type="slidenum">
              <a:rPr lang="ru-RU"/>
              <a:pPr/>
              <a:t>10</a:t>
            </a:fld>
            <a:endParaRPr lang="ru-RU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208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794B94-40FF-43C7-BCB9-162A3772539E}" type="slidenum">
              <a:rPr lang="ru-RU"/>
              <a:pPr/>
              <a:t>11</a:t>
            </a:fld>
            <a:endParaRPr lang="ru-RU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189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794B94-40FF-43C7-BCB9-162A3772539E}" type="slidenum">
              <a:rPr lang="ru-RU"/>
              <a:pPr/>
              <a:t>12</a:t>
            </a:fld>
            <a:endParaRPr lang="ru-RU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748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поиск знаний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D0FD28E2-5E59-40E4-9C60-11D68917831A}" type="slidenum">
              <a:rPr lang="ru-RU" smtClean="0"/>
              <a:pPr lvl="1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147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поиск знаний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392A1201-F2DB-4783-8973-9E5E294A473D}" type="slidenum">
              <a:rPr lang="ru-RU" smtClean="0"/>
              <a:pPr lvl="1"/>
              <a:t>‹#›</a:t>
            </a:fld>
            <a:endParaRPr lang="ru-R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237393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поиск знаний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392A1201-F2DB-4783-8973-9E5E294A473D}" type="slidenum">
              <a:rPr lang="ru-RU" smtClean="0"/>
              <a:pPr lvl="1"/>
              <a:t>‹#›</a:t>
            </a:fld>
            <a:endParaRPr lang="ru-R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856458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поиск знаний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392A1201-F2DB-4783-8973-9E5E294A473D}" type="slidenum">
              <a:rPr lang="ru-RU" smtClean="0"/>
              <a:pPr lvl="1"/>
              <a:t>‹#›</a:t>
            </a:fld>
            <a:endParaRPr lang="ru-RU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716480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поиск знаний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392A1201-F2DB-4783-8973-9E5E294A473D}" type="slidenum">
              <a:rPr lang="ru-RU" smtClean="0"/>
              <a:pPr lvl="1"/>
              <a:t>‹#›</a:t>
            </a:fld>
            <a:endParaRPr lang="ru-R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83092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поиск знаний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392A1201-F2DB-4783-8973-9E5E294A473D}" type="slidenum">
              <a:rPr lang="ru-RU" smtClean="0"/>
              <a:pPr lvl="1"/>
              <a:t>‹#›</a:t>
            </a:fld>
            <a:endParaRPr lang="ru-R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455325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поиск знаний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392A1201-F2DB-4783-8973-9E5E294A473D}" type="slidenum">
              <a:rPr lang="ru-RU" smtClean="0"/>
              <a:pPr lvl="1"/>
              <a:t>‹#›</a:t>
            </a:fld>
            <a:endParaRPr lang="ru-R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926637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поиск знаний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15343356-C0B1-450A-B741-E89310F5E401}" type="slidenum">
              <a:rPr lang="ru-RU" smtClean="0"/>
              <a:pPr lvl="1"/>
              <a:t>‹#›</a:t>
            </a:fld>
            <a:endParaRPr lang="ru-R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5829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поиск знаний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D64375C1-20E3-41F6-9D82-E770A217D300}" type="slidenum">
              <a:rPr lang="ru-RU" smtClean="0"/>
              <a:pPr lvl="1"/>
              <a:t>‹#›</a:t>
            </a:fld>
            <a:endParaRPr lang="ru-R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2384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поиск знаний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18E1E94D-FB18-4172-9B57-BD9E120D1A3D}" type="slidenum">
              <a:rPr lang="ru-RU" smtClean="0"/>
              <a:pPr lvl="1"/>
              <a:t>‹#›</a:t>
            </a:fld>
            <a:endParaRPr lang="ru-R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647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поиск знаний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926AACC0-25E9-4114-8205-BBC04CDD7662}" type="slidenum">
              <a:rPr lang="ru-RU" smtClean="0"/>
              <a:pPr lvl="1"/>
              <a:t>‹#›</a:t>
            </a:fld>
            <a:endParaRPr lang="ru-R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603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поиск знаний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D072C040-E00F-47A6-9FBE-DDB9D40CF72B}" type="slidenum">
              <a:rPr lang="ru-RU" smtClean="0"/>
              <a:pPr lvl="1"/>
              <a:t>‹#›</a:t>
            </a:fld>
            <a:endParaRPr lang="ru-R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5315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поиск знаний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6B2690CA-4D81-42EA-8AB4-85CA4A729F4F}" type="slidenum">
              <a:rPr lang="ru-RU" smtClean="0"/>
              <a:pPr lvl="1"/>
              <a:t>‹#›</a:t>
            </a:fld>
            <a:endParaRPr lang="ru-R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2958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поиск знаний</a:t>
            </a: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4609DEEC-2567-42D2-B99F-516EEB924930}" type="slidenum">
              <a:rPr lang="ru-RU" smtClean="0"/>
              <a:pPr lvl="1"/>
              <a:t>‹#›</a:t>
            </a:fld>
            <a:endParaRPr lang="ru-R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5249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поиск знаний</a:t>
            </a: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C5C977CB-6F36-4DFD-B1D8-8C75543A2314}" type="slidenum">
              <a:rPr lang="ru-RU" smtClean="0"/>
              <a:pPr lvl="1"/>
              <a:t>‹#›</a:t>
            </a:fld>
            <a:endParaRPr lang="ru-R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7409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поиск знаний</a:t>
            </a: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E34A4436-ACAE-43A8-9864-5A4F361E0906}" type="slidenum">
              <a:rPr lang="ru-RU" smtClean="0"/>
              <a:pPr lvl="1"/>
              <a:t>‹#›</a:t>
            </a:fld>
            <a:endParaRPr lang="ru-R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8213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поиск знаний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A9405C21-8FAA-44B4-B022-B48AE20F8DB3}" type="slidenum">
              <a:rPr lang="ru-RU" smtClean="0"/>
              <a:pPr lvl="1"/>
              <a:t>‹#›</a:t>
            </a:fld>
            <a:endParaRPr lang="ru-R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447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ru-RU" smtClean="0"/>
              <a:t>поиск знаний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1"/>
            <a:fld id="{392A1201-F2DB-4783-8973-9E5E294A473D}" type="slidenum">
              <a:rPr lang="ru-RU" smtClean="0"/>
              <a:pPr lvl="1"/>
              <a:t>‹#›</a:t>
            </a:fld>
            <a:endParaRPr lang="ru-RU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96911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&#1048;&#1089;&#1082;&#1091;&#1089;&#1089;&#1090;&#1074;&#1077;&#1085;&#1085;&#1099;&#1081;_&#1080;&#1085;&#1090;&#1077;&#1083;&#1083;&#1077;&#1082;&#1090;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olstykh.com/docs/&#1057;&#1083;&#1072;&#1081;&#1076;&#1099;/Advanced%20Internet-technologies/%D0%A5%D0%B0%D1%80%D0%B0%D0%BA%D1%82%D0%B5%D1%80%D0%B8%D1%81%D1%82%D0%B8%D0%BA%D0%B8%20%D0%98%D0%9F%D0%A1.pp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tolstykh.com/docs/&#1057;&#1083;&#1072;&#1081;&#1076;&#1099;/Advanced%20Internet-technologies/New%20Media.ppt#3. &#1058;&#1086;&#1087;&#1086;&#1083;&#1086;&#1075;&#1080;&#1103; Web-&#1087;&#1088;&#1086;&#1089;&#1090;&#1088;&#1072;&#1085;&#1089;&#1090;&#1074;&#1072;" TargetMode="Externa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hyperlink" Target="https://ru.wikipedia.org/wiki/&#1052;&#1080;&#1088;_&#1090;&#1077;&#1089;&#1077;&#1085;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tolstykh.com/docs/&#1057;&#1083;&#1072;&#1081;&#1076;&#1099;/Advanced%20Internet-technologies/&#1055;&#1086;&#1080;&#1089;&#1082;%20&#1074;%20&#1076;&#1080;&#1085;&#1072;&#1084;&#1080;&#1095;&#1077;&#1089;&#1082;&#1086;&#1081;%20&#1085;&#1086;&#1074;&#1086;&#1089;&#1090;&#1085;&#1086;&#1081;%20&#1089;&#1088;&#1077;&#1076;&#1077;.ppt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hyperlink" Target="http://tolstykh.com/docs/&#1057;&#1083;&#1072;&#1081;&#1076;&#1099;/Creating%20Internet-applications/Web-%D1%81%D0%B5%D1%80%D0%B2%D0%B8%D1%81%D1%8B.ppt" TargetMode="External"/><Relationship Id="rId4" Type="http://schemas.openxmlformats.org/officeDocument/2006/relationships/diagramLayout" Target="../diagrams/layout2.xml"/><Relationship Id="rId9" Type="http://schemas.openxmlformats.org/officeDocument/2006/relationships/hyperlink" Target="http://tolstykh.com/docs/&#1057;&#1083;&#1072;&#1081;&#1076;&#1099;/Advanced%20Internet-technologies/%D0%A5%D0%B0%D1%80%D0%B0%D0%BA%D1%82%D0%B5%D1%80%D0%B8%D1%81%D1%82%D0%B8%D0%BA%D0%B8%20%D0%98%D0%9F%D0%A1.ppt#4. &#1050;&#1072;&#1082; &#1088;&#1072;&#1073;&#1086;&#1090;&#1072;&#1102;&#1090; &#1048;&#1055;&#1057;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upravlenieznaniami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rxiv.org/abs/1310.0505" TargetMode="External"/><Relationship Id="rId5" Type="http://schemas.openxmlformats.org/officeDocument/2006/relationships/hyperlink" Target="http://leonidzhukov.ru/hse/2012/socialnetworks/" TargetMode="External"/><Relationship Id="rId4" Type="http://schemas.openxmlformats.org/officeDocument/2006/relationships/hyperlink" Target="http://www.intuit.ru/studies/courses/6/6/info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tolstykh.com/docs/&#1057;&#1083;&#1072;&#1081;&#1076;&#1099;/Advanced%20Internet-technologies/%D0%9C%D0%BE%D0%B4%D0%B5%D0%BB%D0%B8%20%D0%B8%D0%BD%D1%84%D0%BE%D1%80%D0%BC%D0%B0%D1%86%D0%B8%D0%BE%D0%BD%D0%BD%D0%BE%D0%B3%D0%BE%20%D0%BF%D0%BE%D0%B8%D1%81%D0%BA%D0%B0.ppt" TargetMode="External"/><Relationship Id="rId3" Type="http://schemas.openxmlformats.org/officeDocument/2006/relationships/diagramLayout" Target="../diagrams/layout3.xml"/><Relationship Id="rId7" Type="http://schemas.openxmlformats.org/officeDocument/2006/relationships/hyperlink" Target="http://tolstykh.com/docs/&#1057;&#1083;&#1072;&#1081;&#1076;&#1099;/Advanced%20Internet-technologies/%D0%A5%D0%B0%D1%80%D0%B0%D0%BA%D1%82%D0%B5%D1%80%D0%B8%D1%81%D1%82%D0%B8%D0%BA%D0%B8%20%D0%98%D0%9F%D0%A1.ppt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hyperlink" Target="http://tolstykh.com/docs/&#1057;&#1083;&#1072;&#1081;&#1076;&#1099;/Advanced%20Internet-technologies/Text%20Mining.ppt" TargetMode="External"/><Relationship Id="rId4" Type="http://schemas.openxmlformats.org/officeDocument/2006/relationships/diagramQuickStyle" Target="../diagrams/quickStyle3.xml"/><Relationship Id="rId9" Type="http://schemas.openxmlformats.org/officeDocument/2006/relationships/hyperlink" Target="http://tolstykh.com/docs/&#1057;&#1083;&#1072;&#1081;&#1076;&#1099;/Advanced%20Internet-technologies/%D0%A5%D0%B0%D1%80%D0%B0%D0%BA%D1%82%D0%B5%D1%80%D0%B8%D1%81%D1%82%D0%B8%D0%BA%D0%B8%20%D0%98%D0%9F%D0%A1.ppt#11. PageRank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4.xml"/><Relationship Id="rId7" Type="http://schemas.openxmlformats.org/officeDocument/2006/relationships/hyperlink" Target="../Advanced%20Internet-technologies/&#1055;&#1086;&#1080;&#1089;&#1082;%20&#1074;%20&#1076;&#1080;&#1085;&#1072;&#1084;&#1080;&#1095;&#1077;&#1089;&#1082;&#1086;&#1081;%20&#1085;&#1086;&#1074;&#1086;&#1089;&#1090;&#1085;&#1086;&#1081;%20&#1089;&#1088;&#1077;&#1076;&#1077;.ppt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tolstykh.com/docs/&#1057;&#1083;&#1072;&#1081;&#1076;&#1099;/Advanced%20Internet-technologies/%D0%A1%D0%B5%D0%BC%D0%B0%D0%BD%D1%82%D0%B8%D1%87%D0%B5%D1%81%D0%BA%D0%B8%D0%B9%20Web.pptx" TargetMode="Externa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785326" y="1161012"/>
            <a:ext cx="7749073" cy="3410987"/>
          </a:xfrm>
        </p:spPr>
        <p:txBody>
          <a:bodyPr/>
          <a:lstStyle/>
          <a:p>
            <a:r>
              <a:rPr lang="ru-RU" sz="6000" dirty="0" smtClean="0"/>
              <a:t>Введение в интеллектуальные </a:t>
            </a:r>
            <a:r>
              <a:rPr lang="en-US" sz="6000" dirty="0"/>
              <a:t>Web-</a:t>
            </a:r>
            <a:r>
              <a:rPr lang="ru-RU" sz="6000" dirty="0" smtClean="0"/>
              <a:t>технологии</a:t>
            </a:r>
            <a:endParaRPr lang="ru-RU" sz="6000" dirty="0"/>
          </a:p>
        </p:txBody>
      </p:sp>
      <p:sp>
        <p:nvSpPr>
          <p:cNvPr id="6" name="Rectangle 1032"/>
          <p:cNvSpPr>
            <a:spLocks noGrp="1" noChangeArrowheads="1"/>
          </p:cNvSpPr>
          <p:nvPr>
            <p:ph type="ftr" sz="quarter" idx="11"/>
          </p:nvPr>
        </p:nvSpPr>
        <p:spPr>
          <a:xfrm rot="5400000">
            <a:off x="6795032" y="3263368"/>
            <a:ext cx="3859795" cy="228660"/>
          </a:xfrm>
        </p:spPr>
        <p:txBody>
          <a:bodyPr/>
          <a:lstStyle/>
          <a:p>
            <a:r>
              <a:rPr lang="ru-RU" dirty="0" err="1"/>
              <a:t>ДонНУ</a:t>
            </a:r>
            <a:r>
              <a:rPr lang="ru-RU" dirty="0"/>
              <a:t>, кафедра КТ, проф. В. К. Толстых</a:t>
            </a:r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431800" y="188913"/>
            <a:ext cx="871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</a:rPr>
              <a:t>Из цикла лекций </a:t>
            </a:r>
            <a:r>
              <a:rPr lang="ru-RU" sz="12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«Интеллектуальные </a:t>
            </a:r>
            <a: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</a:rPr>
              <a:t>Web-</a:t>
            </a: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</a:rPr>
              <a:t>технологии»</a:t>
            </a: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</a:rPr>
              <a:t>для </a:t>
            </a: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</a:rPr>
              <a:t>магистров кафедры </a:t>
            </a:r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</a:rPr>
              <a:t>Компьютерных технологий </a:t>
            </a: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</a:rPr>
              <a:t>физико-технического </a:t>
            </a:r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</a:rPr>
              <a:t>факультета Донецкого национального университета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13900" y="5345696"/>
            <a:ext cx="74918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Единого ответа на вопрос, чем занимается искусственный интеллект, не </a:t>
            </a:r>
            <a:r>
              <a:rPr lang="ru-RU" sz="1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существует</a:t>
            </a:r>
            <a:r>
              <a:rPr lang="en-US" sz="1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 </a:t>
            </a:r>
            <a:r>
              <a:rPr lang="en-US" sz="1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  <a:hlinkClick r:id="rId3"/>
              </a:rPr>
              <a:t>Wiki</a:t>
            </a:r>
            <a:endParaRPr lang="ru-RU" sz="1400" dirty="0">
              <a:solidFill>
                <a:schemeClr val="accent3">
                  <a:lumMod val="40000"/>
                  <a:lumOff val="6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5800" y="722211"/>
            <a:ext cx="8350780" cy="9144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 sz="2400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Архитектура адаптивной информационной </a:t>
            </a:r>
            <a:r>
              <a:rPr lang="ru-RU" sz="2400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</a:t>
            </a:r>
            <a:r>
              <a:rPr lang="ru-RU" sz="24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400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персонализации:</a:t>
            </a:r>
            <a:endParaRPr lang="ru-RU" sz="2400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615384" y="1981200"/>
            <a:ext cx="7766616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ru-RU" dirty="0"/>
              <a:t>Модель системы (сайта), описывающая принципы структурирования содержимого сайта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>Здесь могут использоваться интеллектуальные технологии сбора и систематизации данных для модели сайта;</a:t>
            </a:r>
          </a:p>
          <a:p>
            <a:pPr marL="285750" indent="-285750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ru-RU" dirty="0" smtClean="0"/>
              <a:t>Модель пользователя</a:t>
            </a:r>
            <a:r>
              <a:rPr lang="ru-RU" dirty="0"/>
              <a:t>, описывающая </a:t>
            </a:r>
            <a:r>
              <a:rPr lang="ru-RU" dirty="0" smtClean="0"/>
              <a:t>его предпочтения, знания, цели, историю навигации. </a:t>
            </a:r>
            <a:br>
              <a:rPr lang="ru-RU" dirty="0" smtClean="0"/>
            </a:br>
            <a:r>
              <a:rPr lang="ru-RU" dirty="0"/>
              <a:t>Здесь могут использоваться </a:t>
            </a:r>
            <a:r>
              <a:rPr lang="ru-RU" dirty="0" smtClean="0"/>
              <a:t>технологии </a:t>
            </a:r>
            <a:r>
              <a:rPr lang="en-US" dirty="0" smtClean="0"/>
              <a:t>Web</a:t>
            </a:r>
            <a:r>
              <a:rPr lang="ru-RU" dirty="0" smtClean="0"/>
              <a:t>-</a:t>
            </a:r>
            <a:r>
              <a:rPr lang="en-US" dirty="0" smtClean="0"/>
              <a:t>mining </a:t>
            </a:r>
            <a:r>
              <a:rPr lang="ru-RU" dirty="0" smtClean="0"/>
              <a:t>для лог-файла </a:t>
            </a:r>
            <a:r>
              <a:rPr lang="en-US" dirty="0"/>
              <a:t>Web</a:t>
            </a:r>
            <a:r>
              <a:rPr lang="ru-RU" dirty="0" smtClean="0"/>
              <a:t>-сервера… </a:t>
            </a:r>
            <a:r>
              <a:rPr lang="en-US" dirty="0"/>
              <a:t>(</a:t>
            </a:r>
            <a:r>
              <a:rPr lang="ru-RU" dirty="0">
                <a:hlinkClick r:id="rId3" action="ppaction://hlinksldjump"/>
              </a:rPr>
              <a:t>пример построения</a:t>
            </a:r>
            <a:r>
              <a:rPr lang="en-US" dirty="0"/>
              <a:t>)</a:t>
            </a:r>
            <a:r>
              <a:rPr lang="ru-RU" dirty="0" smtClean="0"/>
              <a:t>;</a:t>
            </a:r>
          </a:p>
          <a:p>
            <a:pPr marL="285750" indent="-285750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ru-RU" dirty="0" smtClean="0"/>
              <a:t>Механизмы динамической адаптации (персонализации) содержимого сайта на основе модели подключённого пользователя.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753187" y="295736"/>
            <a:ext cx="628813" cy="767687"/>
          </a:xfrm>
        </p:spPr>
        <p:txBody>
          <a:bodyPr/>
          <a:lstStyle/>
          <a:p>
            <a:pPr marL="0" lvl="1" algn="ctr"/>
            <a:r>
              <a:rPr lang="ru-RU" dirty="0" smtClean="0">
                <a:latin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</a:rPr>
              <a:t>0</a:t>
            </a:r>
            <a:endParaRPr 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2495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16769" y="387294"/>
            <a:ext cx="6936418" cy="524789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 sz="2400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архитектуры адаптации</a:t>
            </a:r>
            <a:endParaRPr lang="ru-RU" sz="2400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54640" y="1619109"/>
            <a:ext cx="2133600" cy="2368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012288" y="106906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страницы сайта:</a:t>
            </a:r>
            <a:endParaRPr lang="ru-RU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70250" y="4285732"/>
            <a:ext cx="2133600" cy="243877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91394" y="5654439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Результат адаптации</a:t>
            </a:r>
            <a:endParaRPr lang="ru-RU" dirty="0"/>
          </a:p>
        </p:txBody>
      </p:sp>
      <p:sp>
        <p:nvSpPr>
          <p:cNvPr id="6" name="Выноска-облако 5"/>
          <p:cNvSpPr/>
          <p:nvPr/>
        </p:nvSpPr>
        <p:spPr>
          <a:xfrm>
            <a:off x="679450" y="1905000"/>
            <a:ext cx="2286000" cy="2438400"/>
          </a:xfrm>
          <a:prstGeom prst="cloudCallout">
            <a:avLst>
              <a:gd name="adj1" fmla="val 62212"/>
              <a:gd name="adj2" fmla="val -333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71525" y="1525941"/>
            <a:ext cx="212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Ресурсы страницы</a:t>
            </a:r>
            <a:endParaRPr lang="ru-RU" dirty="0"/>
          </a:p>
        </p:txBody>
      </p:sp>
      <p:sp>
        <p:nvSpPr>
          <p:cNvPr id="18" name="Блок-схема: узел 17"/>
          <p:cNvSpPr/>
          <p:nvPr/>
        </p:nvSpPr>
        <p:spPr>
          <a:xfrm>
            <a:off x="1507067" y="2745606"/>
            <a:ext cx="609600" cy="469646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2.2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Блок-схема: узел 18"/>
          <p:cNvSpPr/>
          <p:nvPr/>
        </p:nvSpPr>
        <p:spPr>
          <a:xfrm>
            <a:off x="1411553" y="3123230"/>
            <a:ext cx="609600" cy="469646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2.3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Блок-схема: узел 19"/>
          <p:cNvSpPr/>
          <p:nvPr/>
        </p:nvSpPr>
        <p:spPr>
          <a:xfrm>
            <a:off x="1260476" y="3617454"/>
            <a:ext cx="609600" cy="469646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2.4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Блок-схема: узел 14"/>
          <p:cNvSpPr/>
          <p:nvPr/>
        </p:nvSpPr>
        <p:spPr>
          <a:xfrm>
            <a:off x="1831975" y="3190819"/>
            <a:ext cx="609600" cy="46964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1.3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Блок-схема: узел 15"/>
          <p:cNvSpPr/>
          <p:nvPr/>
        </p:nvSpPr>
        <p:spPr>
          <a:xfrm>
            <a:off x="1617663" y="3628198"/>
            <a:ext cx="609600" cy="46964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1.4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Блок-схема: узел 20"/>
          <p:cNvSpPr/>
          <p:nvPr/>
        </p:nvSpPr>
        <p:spPr>
          <a:xfrm>
            <a:off x="962819" y="2406472"/>
            <a:ext cx="609600" cy="469646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</a:t>
            </a:r>
            <a:endParaRPr lang="ru-RU" sz="1400" dirty="0">
              <a:solidFill>
                <a:schemeClr val="tx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Блок-схема: узел 13"/>
          <p:cNvSpPr/>
          <p:nvPr/>
        </p:nvSpPr>
        <p:spPr>
          <a:xfrm>
            <a:off x="1922463" y="2753440"/>
            <a:ext cx="609600" cy="46964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1.2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Блок-схема: узел 21"/>
          <p:cNvSpPr/>
          <p:nvPr/>
        </p:nvSpPr>
        <p:spPr>
          <a:xfrm>
            <a:off x="921677" y="2807300"/>
            <a:ext cx="609600" cy="469646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</a:t>
            </a:r>
            <a:endParaRPr lang="ru-RU" sz="1400" dirty="0">
              <a:solidFill>
                <a:schemeClr val="tx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Блок-схема: узел 22"/>
          <p:cNvSpPr/>
          <p:nvPr/>
        </p:nvSpPr>
        <p:spPr>
          <a:xfrm>
            <a:off x="845477" y="3135519"/>
            <a:ext cx="609600" cy="469646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</a:t>
            </a:r>
            <a:endParaRPr lang="ru-RU" sz="1400" dirty="0">
              <a:solidFill>
                <a:schemeClr val="tx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Блок-схема: узел 16"/>
          <p:cNvSpPr/>
          <p:nvPr/>
        </p:nvSpPr>
        <p:spPr>
          <a:xfrm>
            <a:off x="1441450" y="2308223"/>
            <a:ext cx="609600" cy="469646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2.1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1922463" y="2300385"/>
            <a:ext cx="609600" cy="46964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1.1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Выноска-облако 23"/>
          <p:cNvSpPr/>
          <p:nvPr/>
        </p:nvSpPr>
        <p:spPr>
          <a:xfrm>
            <a:off x="6332010" y="3905220"/>
            <a:ext cx="1742017" cy="1353283"/>
          </a:xfrm>
          <a:prstGeom prst="cloudCallout">
            <a:avLst>
              <a:gd name="adj1" fmla="val 642"/>
              <a:gd name="adj2" fmla="val 6624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5931463" y="3219387"/>
            <a:ext cx="2784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</a:t>
            </a:r>
            <a:r>
              <a:rPr lang="ru-RU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пользователя:</a:t>
            </a:r>
            <a:endParaRPr lang="ru-RU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/>
              <a:t>(его интересы)</a:t>
            </a:r>
            <a:endParaRPr lang="ru-RU" dirty="0"/>
          </a:p>
        </p:txBody>
      </p:sp>
      <p:sp>
        <p:nvSpPr>
          <p:cNvPr id="26" name="Блок-схема: узел 25"/>
          <p:cNvSpPr/>
          <p:nvPr/>
        </p:nvSpPr>
        <p:spPr>
          <a:xfrm>
            <a:off x="6860382" y="4489712"/>
            <a:ext cx="609600" cy="469646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2.2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Блок-схема: узел 30"/>
          <p:cNvSpPr/>
          <p:nvPr/>
        </p:nvSpPr>
        <p:spPr>
          <a:xfrm>
            <a:off x="6628607" y="4151419"/>
            <a:ext cx="609600" cy="469646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</a:t>
            </a:r>
            <a:endParaRPr lang="ru-RU" sz="1400" dirty="0">
              <a:solidFill>
                <a:schemeClr val="tx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Блок-схема: узел 31"/>
          <p:cNvSpPr/>
          <p:nvPr/>
        </p:nvSpPr>
        <p:spPr>
          <a:xfrm>
            <a:off x="7323932" y="4254889"/>
            <a:ext cx="609600" cy="46964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1.3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22650" y="1698060"/>
            <a:ext cx="1828800" cy="332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1.1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422650" y="2209731"/>
            <a:ext cx="533400" cy="164246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</a:t>
            </a:r>
            <a:endParaRPr lang="ru-RU" sz="1400" dirty="0">
              <a:solidFill>
                <a:schemeClr val="tx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245240" y="2209731"/>
            <a:ext cx="738848" cy="140772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2.1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432705" y="4391352"/>
            <a:ext cx="1828800" cy="3326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1.3</a:t>
            </a:r>
            <a:endParaRPr lang="ru-RU" sz="14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443157" y="4909875"/>
            <a:ext cx="533400" cy="126232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</a:t>
            </a:r>
            <a:endParaRPr lang="ru-RU" sz="1400" dirty="0">
              <a:solidFill>
                <a:schemeClr val="tx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265747" y="4909875"/>
            <a:ext cx="738848" cy="6173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2.2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Выноска со стрелкой влево 43"/>
          <p:cNvSpPr/>
          <p:nvPr/>
        </p:nvSpPr>
        <p:spPr>
          <a:xfrm>
            <a:off x="5576756" y="5527231"/>
            <a:ext cx="2285603" cy="914400"/>
          </a:xfrm>
          <a:prstGeom prst="leftArrowCallout">
            <a:avLst>
              <a:gd name="adj1" fmla="val 37500"/>
              <a:gd name="adj2" fmla="val 40625"/>
              <a:gd name="adj3" fmla="val 52084"/>
              <a:gd name="adj4" fmla="val 64977"/>
            </a:avLst>
          </a:prstGeom>
          <a:blipFill>
            <a:blip r:embed="rId3"/>
            <a:tile tx="0" ty="0" sx="100000" sy="100000" flip="none" algn="tl"/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On-line </a:t>
            </a:r>
            <a:r>
              <a:rPr lang="ru-RU" dirty="0" smtClean="0"/>
              <a:t>Адаптация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5410200" y="1525941"/>
            <a:ext cx="2366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Структура страницы</a:t>
            </a:r>
            <a:endParaRPr lang="ru-RU" dirty="0"/>
          </a:p>
        </p:txBody>
      </p:sp>
      <p:sp>
        <p:nvSpPr>
          <p:cNvPr id="3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753187" y="295736"/>
            <a:ext cx="628813" cy="767687"/>
          </a:xfrm>
        </p:spPr>
        <p:txBody>
          <a:bodyPr/>
          <a:lstStyle/>
          <a:p>
            <a:pPr marL="0" lvl="1" algn="ctr"/>
            <a:r>
              <a:rPr lang="ru-RU" dirty="0" smtClean="0">
                <a:latin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</a:rPr>
              <a:t>1</a:t>
            </a:r>
            <a:endParaRPr 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7547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5800" y="606223"/>
            <a:ext cx="7067387" cy="9144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 sz="2400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адаптации </a:t>
            </a:r>
            <a:br>
              <a:rPr lang="ru-RU" sz="2400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представления </a:t>
            </a:r>
            <a:r>
              <a:rPr lang="en-US" sz="24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  <a:r>
              <a:rPr lang="ru-RU" sz="2400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-ресурсов:</a:t>
            </a:r>
            <a:endParaRPr lang="ru-RU" sz="2400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533400" y="1676400"/>
            <a:ext cx="8077200" cy="4336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Изменение </a:t>
            </a:r>
            <a:r>
              <a:rPr lang="ru-RU" dirty="0"/>
              <a:t>порядка следования информационных </a:t>
            </a:r>
            <a:r>
              <a:rPr lang="ru-RU" dirty="0" smtClean="0"/>
              <a:t>ресур­сов.</a:t>
            </a:r>
            <a:endParaRPr lang="ru-RU" dirty="0"/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dirty="0"/>
              <a:t>Изменение навигационной схемы на основе </a:t>
            </a:r>
            <a:r>
              <a:rPr lang="ru-RU" dirty="0" smtClean="0"/>
              <a:t>модели пользователя.</a:t>
            </a:r>
            <a:endParaRPr lang="ru-RU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dirty="0"/>
              <a:t>Формирование </a:t>
            </a:r>
            <a:r>
              <a:rPr lang="ru-RU" dirty="0" smtClean="0">
                <a:hlinkClick r:id="rId3"/>
              </a:rPr>
              <a:t>релевантных</a:t>
            </a:r>
            <a:r>
              <a:rPr lang="ru-RU" dirty="0" smtClean="0"/>
              <a:t> ссылок </a:t>
            </a:r>
            <a:r>
              <a:rPr lang="ru-RU" dirty="0"/>
              <a:t>на другие </a:t>
            </a:r>
            <a:r>
              <a:rPr lang="ru-RU" dirty="0" smtClean="0"/>
              <a:t>ресурсы </a:t>
            </a:r>
            <a:r>
              <a:rPr lang="ru-RU" dirty="0"/>
              <a:t>на основе различных схем адаптации: анализ множества </a:t>
            </a:r>
            <a:r>
              <a:rPr lang="ru-RU" dirty="0" smtClean="0"/>
              <a:t>ключевых </a:t>
            </a:r>
            <a:r>
              <a:rPr lang="ru-RU" dirty="0"/>
              <a:t>слов в модели </a:t>
            </a:r>
            <a:r>
              <a:rPr lang="ru-RU" dirty="0" smtClean="0"/>
              <a:t>пользователя; </a:t>
            </a:r>
            <a:r>
              <a:rPr lang="ru-RU" dirty="0"/>
              <a:t>истории </a:t>
            </a:r>
            <a:r>
              <a:rPr lang="ru-RU" dirty="0" smtClean="0"/>
              <a:t>его посещений; семантического </a:t>
            </a:r>
            <a:r>
              <a:rPr lang="ru-RU" dirty="0"/>
              <a:t>пространства текущей темы.</a:t>
            </a:r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Соответствующая подсветка </a:t>
            </a:r>
            <a:r>
              <a:rPr lang="ru-RU" dirty="0"/>
              <a:t>ссылок </a:t>
            </a:r>
            <a:r>
              <a:rPr lang="ru-RU" dirty="0" smtClean="0"/>
              <a:t>текущей и др. предметных областей.</a:t>
            </a:r>
            <a:endParaRPr lang="ru-RU" dirty="0"/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dirty="0"/>
              <a:t>Сокрытие ссылок, выпадающих за </a:t>
            </a:r>
            <a:r>
              <a:rPr lang="ru-RU" dirty="0" smtClean="0"/>
              <a:t>текущий уровень пользователя или из-за их чрезмерной сложности.</a:t>
            </a:r>
            <a:endParaRPr lang="ru-RU" dirty="0"/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dirty="0"/>
              <a:t>Сокрытие информационных фрагментов и подсветка их по аналогичным </a:t>
            </a:r>
            <a:r>
              <a:rPr lang="ru-RU" dirty="0" smtClean="0"/>
              <a:t>критериям.</a:t>
            </a:r>
            <a:endParaRPr lang="ru-RU" dirty="0"/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dirty="0"/>
              <a:t>Адаптация интерфейса. Выбор пользователем стиля, ин­тересующих модулей и интерфейсных решений.</a:t>
            </a:r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dirty="0"/>
              <a:t>Всплывающие подсказки на ключевых словах — основ­ных понятиях (концептах) ресурса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753187" y="295736"/>
            <a:ext cx="628813" cy="767687"/>
          </a:xfrm>
        </p:spPr>
        <p:txBody>
          <a:bodyPr/>
          <a:lstStyle/>
          <a:p>
            <a:pPr marL="0" lvl="1" algn="ctr"/>
            <a:r>
              <a:rPr lang="ru-RU" dirty="0" smtClean="0">
                <a:latin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</a:rPr>
              <a:t>2</a:t>
            </a:r>
            <a:endParaRPr 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1319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84432" y="533400"/>
            <a:ext cx="7168755" cy="782895"/>
          </a:xfrm>
        </p:spPr>
        <p:txBody>
          <a:bodyPr/>
          <a:lstStyle/>
          <a:p>
            <a:r>
              <a:rPr lang="ru-RU" sz="24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персонализации по данным</a:t>
            </a:r>
            <a:r>
              <a:rPr lang="en-US" sz="24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  <a:r>
              <a:rPr lang="ru-RU" sz="24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-сервера</a:t>
            </a: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546332" y="1462474"/>
            <a:ext cx="8140468" cy="503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ru-RU" dirty="0" smtClean="0"/>
              <a:t>Системы </a:t>
            </a:r>
            <a:r>
              <a:rPr lang="ru-RU" dirty="0"/>
              <a:t>Web </a:t>
            </a:r>
            <a:r>
              <a:rPr lang="ru-RU" dirty="0" err="1"/>
              <a:t>Mining</a:t>
            </a:r>
            <a:r>
              <a:rPr lang="ru-RU" dirty="0"/>
              <a:t> могут </a:t>
            </a:r>
            <a:r>
              <a:rPr lang="ru-RU" dirty="0" smtClean="0"/>
              <a:t>определить кто </a:t>
            </a:r>
            <a:r>
              <a:rPr lang="ru-RU" dirty="0"/>
              <a:t>из посетителей является потенциальным клиентом Web-магазина, какая группа клиентов Web-магазина приносит наибольший доход, каковы интересы определенного посетителя или группы посетителей</a:t>
            </a:r>
            <a:r>
              <a:rPr lang="ru-RU" dirty="0" smtClean="0"/>
              <a:t>. Здесь главный источник данных – это лог-файл сервера.</a:t>
            </a:r>
          </a:p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 </a:t>
            </a:r>
            <a:r>
              <a:rPr lang="ru-RU" dirty="0"/>
              <a:t>ответа </a:t>
            </a:r>
            <a:r>
              <a:rPr lang="en-US" dirty="0"/>
              <a:t>Web</a:t>
            </a:r>
            <a:r>
              <a:rPr lang="ru-RU" dirty="0" smtClean="0"/>
              <a:t>-сервера:</a:t>
            </a:r>
            <a:endParaRPr lang="ru-RU" dirty="0"/>
          </a:p>
          <a:p>
            <a:pPr lvl="0">
              <a:spcBef>
                <a:spcPts val="1200"/>
              </a:spcBef>
              <a:spcAft>
                <a:spcPts val="0"/>
              </a:spcAft>
            </a:pPr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ingLiU_HKSCS" panose="02020500000000000000" pitchFamily="18" charset="-120"/>
                <a:ea typeface="MingLiU_HKSCS" panose="02020500000000000000" pitchFamily="18" charset="-120"/>
              </a:rPr>
              <a:t>149.104.120.116 </a:t>
            </a:r>
            <a:r>
              <a:rPr lang="ru-RU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MingLiU_HKSCS" panose="02020500000000000000" pitchFamily="18" charset="-120"/>
                <a:ea typeface="MingLiU_HKSCS" panose="02020500000000000000" pitchFamily="18" charset="-120"/>
              </a:rPr>
              <a:t>-- </a:t>
            </a:r>
            <a:r>
              <a:rPr lang="ru-RU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ingLiU_HKSCS" panose="02020500000000000000" pitchFamily="18" charset="-120"/>
                <a:ea typeface="MingLiU_HKSCS" panose="02020500000000000000" pitchFamily="18" charset="-120"/>
              </a:rPr>
              <a:t>smith</a:t>
            </a:r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ingLiU_HKSCS" panose="02020500000000000000" pitchFamily="18" charset="-120"/>
                <a:ea typeface="MingLiU_HKSCS" panose="02020500000000000000" pitchFamily="18" charset="-120"/>
              </a:rPr>
              <a:t> </a:t>
            </a:r>
            <a:r>
              <a:rPr lang="ru-RU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MingLiU_HKSCS" panose="02020500000000000000" pitchFamily="18" charset="-120"/>
                <a:ea typeface="MingLiU_HKSCS" panose="02020500000000000000" pitchFamily="18" charset="-120"/>
              </a:rPr>
              <a:t>[28/OCT/2004:20:27:32-5000] </a:t>
            </a:r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ingLiU_HKSCS" panose="02020500000000000000" pitchFamily="18" charset="-120"/>
                <a:ea typeface="MingLiU_HKSCS" panose="02020500000000000000" pitchFamily="18" charset="-120"/>
              </a:rPr>
              <a:t/>
            </a:r>
            <a:b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ingLiU_HKSCS" panose="02020500000000000000" pitchFamily="18" charset="-120"/>
                <a:ea typeface="MingLiU_HKSCS" panose="02020500000000000000" pitchFamily="18" charset="-120"/>
              </a:rPr>
            </a:br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ingLiU_HKSCS" panose="02020500000000000000" pitchFamily="18" charset="-120"/>
                <a:ea typeface="MingLiU_HKSCS" panose="02020500000000000000" pitchFamily="18" charset="-120"/>
              </a:rPr>
              <a:t>'</a:t>
            </a:r>
            <a:r>
              <a:rPr lang="ru-RU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MingLiU_HKSCS" panose="02020500000000000000" pitchFamily="18" charset="-120"/>
                <a:ea typeface="MingLiU_HKSCS" panose="02020500000000000000" pitchFamily="18" charset="-120"/>
              </a:rPr>
              <a:t>'</a:t>
            </a:r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ingLiU_HKSCS" panose="02020500000000000000" pitchFamily="18" charset="-120"/>
                <a:ea typeface="MingLiU_HKSCS" panose="02020500000000000000" pitchFamily="18" charset="-120"/>
              </a:rPr>
              <a:t>GET </a:t>
            </a:r>
            <a:r>
              <a:rPr lang="ru-RU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MingLiU_HKSCS" panose="02020500000000000000" pitchFamily="18" charset="-120"/>
                <a:ea typeface="MingLiU_HKSCS" panose="02020500000000000000" pitchFamily="18" charset="-120"/>
              </a:rPr>
              <a:t>/Default.htm HTTP/1.1'' 200 1270 </a:t>
            </a:r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ingLiU_HKSCS" panose="02020500000000000000" pitchFamily="18" charset="-120"/>
                <a:ea typeface="MingLiU_HKSCS" panose="02020500000000000000" pitchFamily="18" charset="-120"/>
              </a:rPr>
              <a:t>'</a:t>
            </a:r>
            <a:r>
              <a:rPr lang="ru-RU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MingLiU_HKSCS" panose="02020500000000000000" pitchFamily="18" charset="-120"/>
                <a:ea typeface="MingLiU_HKSCS" panose="02020500000000000000" pitchFamily="18" charset="-120"/>
              </a:rPr>
              <a:t>'</a:t>
            </a:r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ingLiU_HKSCS" panose="02020500000000000000" pitchFamily="18" charset="-120"/>
                <a:ea typeface="MingLiU_HKSCS" panose="02020500000000000000" pitchFamily="18" charset="-120"/>
              </a:rPr>
              <a:t>http</a:t>
            </a:r>
            <a:r>
              <a:rPr lang="ru-RU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MingLiU_HKSCS" panose="02020500000000000000" pitchFamily="18" charset="-120"/>
                <a:ea typeface="MingLiU_HKSCS" panose="02020500000000000000" pitchFamily="18" charset="-120"/>
              </a:rPr>
              <a:t>:/www.basegroup.ru/'' ''</a:t>
            </a:r>
            <a:r>
              <a:rPr lang="ru-RU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MingLiU_HKSCS" panose="02020500000000000000" pitchFamily="18" charset="-120"/>
                <a:ea typeface="MingLiU_HKSCS" panose="02020500000000000000" pitchFamily="18" charset="-120"/>
              </a:rPr>
              <a:t>Mozilla</a:t>
            </a:r>
            <a:r>
              <a:rPr lang="ru-RU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MingLiU_HKSCS" panose="02020500000000000000" pitchFamily="18" charset="-120"/>
                <a:ea typeface="MingLiU_HKSCS" panose="02020500000000000000" pitchFamily="18" charset="-120"/>
              </a:rPr>
              <a:t>/4.0+(</a:t>
            </a:r>
            <a:r>
              <a:rPr lang="ru-RU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MingLiU_HKSCS" panose="02020500000000000000" pitchFamily="18" charset="-120"/>
                <a:ea typeface="MingLiU_HKSCS" panose="02020500000000000000" pitchFamily="18" charset="-120"/>
              </a:rPr>
              <a:t>compatible</a:t>
            </a:r>
            <a:r>
              <a:rPr lang="ru-RU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MingLiU_HKSCS" panose="02020500000000000000" pitchFamily="18" charset="-120"/>
                <a:ea typeface="MingLiU_HKSCS" panose="02020500000000000000" pitchFamily="18" charset="-120"/>
              </a:rPr>
              <a:t>;+MSIE+6.0;+Windows+NT+5.0)''</a:t>
            </a: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1600" dirty="0"/>
              <a:t>Удаленный хост: 149.104.120.116. </a:t>
            </a:r>
          </a:p>
          <a:p>
            <a:r>
              <a:rPr lang="ru-RU" sz="1600" dirty="0"/>
              <a:t>Авторизация: </a:t>
            </a:r>
            <a:r>
              <a:rPr lang="ru-RU" sz="1600" dirty="0" err="1"/>
              <a:t>smith</a:t>
            </a:r>
            <a:r>
              <a:rPr lang="ru-RU" sz="1600" dirty="0"/>
              <a:t>. </a:t>
            </a:r>
          </a:p>
          <a:p>
            <a:r>
              <a:rPr lang="ru-RU" sz="1600" dirty="0"/>
              <a:t>Дата/время: [28/OCT/2004:20:27:32-5000]. </a:t>
            </a:r>
          </a:p>
          <a:p>
            <a:r>
              <a:rPr lang="ru-RU" sz="1600" dirty="0" smtClean="0"/>
              <a:t>Запрос: '</a:t>
            </a:r>
            <a:r>
              <a:rPr lang="ru-RU" sz="1600" dirty="0"/>
              <a:t>'</a:t>
            </a:r>
            <a:r>
              <a:rPr lang="ru-RU" sz="1600" dirty="0" smtClean="0"/>
              <a:t>GET </a:t>
            </a:r>
            <a:r>
              <a:rPr lang="ru-RU" sz="1600" dirty="0"/>
              <a:t>/Default.htm HTTP/1.1'' . </a:t>
            </a:r>
          </a:p>
          <a:p>
            <a:r>
              <a:rPr lang="ru-RU" sz="1600" dirty="0"/>
              <a:t>Код состояния: 200. </a:t>
            </a:r>
          </a:p>
          <a:p>
            <a:r>
              <a:rPr lang="ru-RU" sz="1600" dirty="0"/>
              <a:t>Переданное количество данных: 1270. </a:t>
            </a:r>
          </a:p>
          <a:p>
            <a:r>
              <a:rPr lang="ru-RU" sz="1600" dirty="0"/>
              <a:t>Ссылающийся ресурс </a:t>
            </a:r>
            <a:r>
              <a:rPr lang="ru-RU" sz="1600" dirty="0" smtClean="0"/>
              <a:t>: '</a:t>
            </a:r>
            <a:r>
              <a:rPr lang="ru-RU" sz="1600" dirty="0"/>
              <a:t>'</a:t>
            </a:r>
            <a:r>
              <a:rPr lang="ru-RU" sz="1600" dirty="0" smtClean="0"/>
              <a:t>http</a:t>
            </a:r>
            <a:r>
              <a:rPr lang="ru-RU" sz="1600" dirty="0"/>
              <a:t>:/www.basegroup.ru/'' </a:t>
            </a:r>
          </a:p>
          <a:p>
            <a:r>
              <a:rPr lang="ru-RU" sz="1600" dirty="0"/>
              <a:t>Пользовательский агент: ''</a:t>
            </a:r>
            <a:r>
              <a:rPr lang="ru-RU" sz="1600" dirty="0" err="1"/>
              <a:t>Mozilla</a:t>
            </a:r>
            <a:r>
              <a:rPr lang="ru-RU" sz="1600" dirty="0"/>
              <a:t>/4.0+(</a:t>
            </a:r>
            <a:r>
              <a:rPr lang="ru-RU" sz="1600" dirty="0" err="1"/>
              <a:t>compatible</a:t>
            </a:r>
            <a:r>
              <a:rPr lang="ru-RU" sz="1600" dirty="0"/>
              <a:t>;+MSIE+6.0;+Windows+NT+5.0)''. 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753187" y="295736"/>
            <a:ext cx="628813" cy="767687"/>
          </a:xfrm>
        </p:spPr>
        <p:txBody>
          <a:bodyPr/>
          <a:lstStyle/>
          <a:p>
            <a:pPr marL="0" lvl="1" algn="ctr"/>
            <a:r>
              <a:rPr lang="ru-RU" dirty="0" smtClean="0">
                <a:latin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</a:rPr>
              <a:t>3</a:t>
            </a:r>
            <a:endParaRPr 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0449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533400" y="679579"/>
            <a:ext cx="8140468" cy="566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CCFF"/>
                </a:solidFill>
              </a:rPr>
              <a:t>Предобработка</a:t>
            </a:r>
            <a:r>
              <a:rPr lang="ru-RU" dirty="0"/>
              <a:t> </a:t>
            </a:r>
            <a:r>
              <a:rPr lang="ru-RU" dirty="0" smtClean="0"/>
              <a:t>лог-файла сервера:</a:t>
            </a:r>
            <a:endParaRPr lang="ru-RU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i="1" dirty="0" smtClean="0"/>
              <a:t>Очистка данных </a:t>
            </a:r>
            <a:r>
              <a:rPr lang="ru-RU" sz="1500" i="1" dirty="0" smtClean="0"/>
              <a:t>– </a:t>
            </a:r>
            <a:r>
              <a:rPr lang="ru-RU" sz="1500" dirty="0" smtClean="0"/>
              <a:t>удалить записи о файлах с </a:t>
            </a:r>
            <a:r>
              <a:rPr lang="ru-RU" sz="1500" dirty="0"/>
              <a:t>расширениями .</a:t>
            </a:r>
            <a:r>
              <a:rPr lang="ru-RU" sz="1500" dirty="0" err="1"/>
              <a:t>gif</a:t>
            </a:r>
            <a:r>
              <a:rPr lang="ru-RU" sz="1500" dirty="0"/>
              <a:t>, .</a:t>
            </a:r>
            <a:r>
              <a:rPr lang="ru-RU" sz="1500" dirty="0" err="1"/>
              <a:t>jpeg</a:t>
            </a:r>
            <a:r>
              <a:rPr lang="ru-RU" sz="1500" dirty="0"/>
              <a:t>, .</a:t>
            </a:r>
            <a:r>
              <a:rPr lang="ru-RU" sz="1500" dirty="0" err="1"/>
              <a:t>js</a:t>
            </a:r>
            <a:r>
              <a:rPr lang="ru-RU" sz="1500" dirty="0"/>
              <a:t>, .</a:t>
            </a:r>
            <a:r>
              <a:rPr lang="ru-RU" sz="1500" dirty="0" err="1"/>
              <a:t>css</a:t>
            </a:r>
            <a:r>
              <a:rPr lang="ru-RU" sz="1500" dirty="0"/>
              <a:t> и им </a:t>
            </a:r>
            <a:r>
              <a:rPr lang="ru-RU" sz="1500" dirty="0" smtClean="0"/>
              <a:t>подобные;</a:t>
            </a:r>
            <a:r>
              <a:rPr lang="ru-RU" sz="1600" i="1" dirty="0" smtClean="0"/>
              <a:t>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i="1" dirty="0" smtClean="0"/>
              <a:t>Удаление </a:t>
            </a:r>
            <a:r>
              <a:rPr lang="ru-RU" sz="1600" i="1" dirty="0"/>
              <a:t>записей</a:t>
            </a:r>
            <a:r>
              <a:rPr lang="ru-RU" sz="1600" dirty="0"/>
              <a:t>, не отражающих активность </a:t>
            </a:r>
            <a:r>
              <a:rPr lang="ru-RU" sz="1500" dirty="0" smtClean="0"/>
              <a:t>пользователя – поисковые агенты </a:t>
            </a:r>
            <a:r>
              <a:rPr lang="ru-RU" sz="1500" dirty="0"/>
              <a:t>и </a:t>
            </a:r>
            <a:r>
              <a:rPr lang="ru-RU" sz="1500" dirty="0" smtClean="0"/>
              <a:t>автоматические веб-боты </a:t>
            </a:r>
            <a:r>
              <a:rPr lang="ru-RU" sz="1500" dirty="0"/>
              <a:t>для </a:t>
            </a:r>
            <a:r>
              <a:rPr lang="ru-RU" sz="1500" dirty="0" smtClean="0"/>
              <a:t>поиска </a:t>
            </a:r>
            <a:r>
              <a:rPr lang="ru-RU" sz="1500" dirty="0"/>
              <a:t>сайтов</a:t>
            </a:r>
            <a:r>
              <a:rPr lang="ru-RU" sz="1500" dirty="0" smtClean="0"/>
              <a:t>. Их можно выявить по запросам страниц </a:t>
            </a:r>
            <a:r>
              <a:rPr lang="ru-RU" sz="1500" dirty="0"/>
              <a:t>сайта </a:t>
            </a:r>
            <a:r>
              <a:rPr lang="ru-RU" sz="1500" dirty="0" smtClean="0"/>
              <a:t>одной </a:t>
            </a:r>
            <a:r>
              <a:rPr lang="ru-RU" sz="1500" dirty="0"/>
              <a:t>за </a:t>
            </a:r>
            <a:r>
              <a:rPr lang="ru-RU" sz="1500" dirty="0" smtClean="0"/>
              <a:t>другой или по именам агентов;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i="1" dirty="0" smtClean="0"/>
              <a:t>Определение </a:t>
            </a:r>
            <a:r>
              <a:rPr lang="ru-RU" sz="1600" i="1" dirty="0"/>
              <a:t>каждого отдельного </a:t>
            </a:r>
            <a:r>
              <a:rPr lang="ru-RU" sz="1600" i="1" dirty="0" smtClean="0"/>
              <a:t>пользователя </a:t>
            </a:r>
            <a:r>
              <a:rPr lang="ru-RU" sz="1500" i="1" dirty="0" smtClean="0"/>
              <a:t>–  </a:t>
            </a:r>
            <a:r>
              <a:rPr lang="ru-RU" sz="1500" dirty="0" smtClean="0"/>
              <a:t>информация </a:t>
            </a:r>
            <a:r>
              <a:rPr lang="ru-RU" sz="1500" dirty="0"/>
              <a:t>из поля "Авторизация"</a:t>
            </a:r>
            <a:r>
              <a:rPr lang="ru-RU" sz="1500" i="1" dirty="0" smtClean="0"/>
              <a:t>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i="1" dirty="0" smtClean="0"/>
              <a:t>Идентификация </a:t>
            </a:r>
            <a:r>
              <a:rPr lang="ru-RU" sz="1600" i="1" dirty="0"/>
              <a:t>пользовательской </a:t>
            </a:r>
            <a:r>
              <a:rPr lang="ru-RU" sz="1600" i="1" dirty="0" smtClean="0"/>
              <a:t>сессии</a:t>
            </a:r>
            <a:r>
              <a:rPr lang="ru-RU" sz="1500" i="1" dirty="0" smtClean="0"/>
              <a:t>. </a:t>
            </a:r>
            <a:r>
              <a:rPr lang="ru-RU" sz="1500" dirty="0"/>
              <a:t>Каждый определенный пользователь в течение исследуемого периода мог посещать портал несколько раз, и вполне возможно, что с различными целями. Поэтому визиты пользователей необходимо разбить на </a:t>
            </a:r>
            <a:r>
              <a:rPr lang="ru-RU" sz="1500" dirty="0" smtClean="0"/>
              <a:t>сессии;</a:t>
            </a:r>
            <a:endParaRPr lang="ru-RU" sz="1400" i="1" dirty="0" smtClean="0"/>
          </a:p>
          <a:p>
            <a:endParaRPr lang="ru-RU" sz="1200" dirty="0" smtClean="0"/>
          </a:p>
          <a:p>
            <a:pPr>
              <a:spcBef>
                <a:spcPts val="0"/>
              </a:spcBef>
            </a:pPr>
            <a:r>
              <a:rPr lang="ru-RU" dirty="0"/>
              <a:t>Информация, которую можно извлечь после </a:t>
            </a:r>
            <a:r>
              <a:rPr lang="ru-RU" dirty="0" smtClean="0"/>
              <a:t>предобработки:</a:t>
            </a:r>
            <a:endParaRPr lang="ru-RU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 smtClean="0"/>
              <a:t>количество просмотров страницы</a:t>
            </a:r>
            <a:r>
              <a:rPr lang="ru-RU" sz="1500" dirty="0"/>
              <a:t>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 smtClean="0"/>
              <a:t>сессии каждого пользователя;</a:t>
            </a:r>
            <a:r>
              <a:rPr lang="ru-RU" sz="1500" dirty="0"/>
              <a:t> 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/>
              <a:t>просмотренные страницы; 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/>
              <a:t>порядок просмотренных страниц; 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 smtClean="0"/>
              <a:t>продолжительность пребывания на каждой странице.</a:t>
            </a:r>
          </a:p>
          <a:p>
            <a:pPr>
              <a:spcBef>
                <a:spcPts val="1800"/>
              </a:spcBef>
            </a:pPr>
            <a:r>
              <a:rPr lang="ru-RU" sz="1600" dirty="0" smtClean="0"/>
              <a:t>В результате описанного </a:t>
            </a:r>
            <a:r>
              <a:rPr lang="en-US" sz="1600" dirty="0" smtClean="0"/>
              <a:t>Web Mining</a:t>
            </a:r>
            <a:r>
              <a:rPr lang="ru-RU" sz="1600" dirty="0" smtClean="0"/>
              <a:t>, мы получаем </a:t>
            </a:r>
            <a:r>
              <a:rPr lang="ru-RU" sz="1600" b="1" dirty="0" smtClean="0">
                <a:solidFill>
                  <a:srgbClr val="FFFF00"/>
                </a:solidFill>
              </a:rPr>
              <a:t>модель пользователя </a:t>
            </a:r>
            <a:r>
              <a:rPr lang="ru-RU" sz="1600" dirty="0" smtClean="0"/>
              <a:t>и можем произвести </a:t>
            </a:r>
            <a:r>
              <a:rPr lang="ru-RU" sz="1600" b="1" dirty="0" smtClean="0"/>
              <a:t>персонализацию</a:t>
            </a:r>
            <a:r>
              <a:rPr lang="ru-RU" sz="1600" dirty="0" smtClean="0"/>
              <a:t>. Это же можно сделать без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Web 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Mining</a:t>
            </a:r>
            <a:r>
              <a:rPr lang="ru-RU" sz="1600" dirty="0" smtClean="0"/>
              <a:t>, а с применением 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Semantic Web</a:t>
            </a:r>
            <a:r>
              <a:rPr lang="ru-RU" sz="1600" dirty="0" smtClean="0"/>
              <a:t>. В этом случае нам придётся самим формировать файл аналогичный логу сервера с добавлением метаданных в виде онтологий.</a:t>
            </a:r>
            <a:endParaRPr lang="ru-RU" sz="160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753187" y="295736"/>
            <a:ext cx="628813" cy="767687"/>
          </a:xfrm>
        </p:spPr>
        <p:txBody>
          <a:bodyPr/>
          <a:lstStyle/>
          <a:p>
            <a:pPr marL="0" lvl="1" algn="ctr"/>
            <a:r>
              <a:rPr lang="ru-RU" dirty="0" smtClean="0">
                <a:latin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</a:rPr>
              <a:t>4</a:t>
            </a:r>
            <a:endParaRPr 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6787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32880540"/>
              </p:ext>
            </p:extLst>
          </p:nvPr>
        </p:nvGraphicFramePr>
        <p:xfrm>
          <a:off x="457200" y="383719"/>
          <a:ext cx="7684193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762000" y="2057400"/>
            <a:ext cx="7995216" cy="3721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 dirty="0" smtClean="0">
                <a:hlinkClick r:id="rId8"/>
              </a:rPr>
              <a:t>Топология данных во </a:t>
            </a:r>
            <a:r>
              <a:rPr lang="ru-RU" dirty="0">
                <a:hlinkClick r:id="rId8"/>
              </a:rPr>
              <a:t>Всемирной </a:t>
            </a:r>
            <a:r>
              <a:rPr lang="ru-RU" dirty="0" smtClean="0">
                <a:hlinkClick r:id="rId8"/>
              </a:rPr>
              <a:t>паутине</a:t>
            </a:r>
            <a:r>
              <a:rPr lang="ru-RU" dirty="0" smtClean="0"/>
              <a:t> имеет фрактальную структуру и объём данных экспоненциально растёт.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 dirty="0"/>
              <a:t>Технология </a:t>
            </a:r>
            <a:r>
              <a:rPr lang="ru-RU" dirty="0" smtClean="0"/>
              <a:t>Web </a:t>
            </a:r>
            <a:r>
              <a:rPr lang="ru-RU" dirty="0" err="1" smtClean="0"/>
              <a:t>Mining</a:t>
            </a:r>
            <a:r>
              <a:rPr lang="ru-RU" dirty="0" smtClean="0"/>
              <a:t> </a:t>
            </a:r>
            <a:r>
              <a:rPr lang="ru-RU" dirty="0"/>
              <a:t>охватывает методы, которые способны </a:t>
            </a:r>
            <a:r>
              <a:rPr lang="ru-RU" dirty="0" smtClean="0"/>
              <a:t>без семантических данных сайтов обнаружить </a:t>
            </a:r>
            <a:r>
              <a:rPr lang="ru-RU" dirty="0"/>
              <a:t>новые, ранее неизвестные </a:t>
            </a:r>
            <a:r>
              <a:rPr lang="ru-RU" dirty="0" smtClean="0"/>
              <a:t>знания. Применяются технологии </a:t>
            </a:r>
            <a:r>
              <a:rPr lang="ru-RU" dirty="0" err="1"/>
              <a:t>Data</a:t>
            </a:r>
            <a:r>
              <a:rPr lang="ru-RU" dirty="0"/>
              <a:t> </a:t>
            </a:r>
            <a:r>
              <a:rPr lang="ru-RU" dirty="0" err="1" smtClean="0"/>
              <a:t>Mining</a:t>
            </a:r>
            <a:r>
              <a:rPr lang="en-US" dirty="0" smtClean="0"/>
              <a:t>, Text Mining</a:t>
            </a:r>
            <a:r>
              <a:rPr lang="ru-RU" dirty="0" smtClean="0"/>
              <a:t> </a:t>
            </a:r>
            <a:r>
              <a:rPr lang="ru-RU" dirty="0"/>
              <a:t>для анализа неструктурированной, неоднородной, распределенной и значительной по объему информации, содержащейся на </a:t>
            </a:r>
            <a:r>
              <a:rPr lang="ru-RU" dirty="0" err="1"/>
              <a:t>Web</a:t>
            </a:r>
            <a:r>
              <a:rPr lang="ru-RU" dirty="0"/>
              <a:t>-узлах. </a:t>
            </a:r>
            <a:endParaRPr lang="ru-RU" dirty="0" smtClean="0"/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 dirty="0" smtClean="0"/>
              <a:t>В </a:t>
            </a:r>
            <a:r>
              <a:rPr lang="ru-RU" dirty="0" smtClean="0"/>
              <a:t>основу современного подхода </a:t>
            </a:r>
            <a:r>
              <a:rPr lang="ru-RU" dirty="0"/>
              <a:t>Web </a:t>
            </a:r>
            <a:r>
              <a:rPr lang="ru-RU" dirty="0" err="1"/>
              <a:t>Mining</a:t>
            </a:r>
            <a:r>
              <a:rPr lang="ru-RU" dirty="0"/>
              <a:t> положена </a:t>
            </a:r>
            <a:r>
              <a:rPr lang="ru-RU" dirty="0" smtClean="0"/>
              <a:t>концепция шаблонов (паттернов), представляющих собой </a:t>
            </a:r>
            <a:r>
              <a:rPr lang="ru-RU" i="1" dirty="0" smtClean="0"/>
              <a:t>закономерности</a:t>
            </a:r>
            <a:r>
              <a:rPr lang="ru-RU" dirty="0" smtClean="0"/>
              <a:t>, свойственные предвыборкам данных, и далее поиск нетривиальных закономерностей на основе выбранных шаблонов.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753187" y="295736"/>
            <a:ext cx="628813" cy="767687"/>
          </a:xfrm>
        </p:spPr>
        <p:txBody>
          <a:bodyPr/>
          <a:lstStyle/>
          <a:p>
            <a:pPr marL="0" lvl="1" algn="ctr"/>
            <a:r>
              <a:rPr lang="ru-RU" dirty="0" smtClean="0">
                <a:latin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</a:rPr>
              <a:t>5</a:t>
            </a:r>
            <a:endParaRPr lang="ru-RU" dirty="0">
              <a:latin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13296" y="1063423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(Лабораторная 3)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38135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2001" y="561504"/>
            <a:ext cx="7055380" cy="530023"/>
          </a:xfrm>
        </p:spPr>
        <p:txBody>
          <a:bodyPr/>
          <a:lstStyle/>
          <a:p>
            <a:r>
              <a:rPr lang="ru-RU" sz="2800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обнаружения знаний</a:t>
            </a:r>
            <a:endParaRPr lang="ru-RU" sz="2800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546332" y="1181231"/>
            <a:ext cx="806426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Главной идеей ИАД </a:t>
            </a:r>
            <a:r>
              <a:rPr lang="ru-RU" dirty="0"/>
              <a:t>является </a:t>
            </a:r>
            <a:r>
              <a:rPr lang="ru-RU" dirty="0" smtClean="0"/>
              <a:t>формирование специфических шаблонов и выявление нетривиальных закономерностей на этих шаблонах. То есть шаблоны должны уметь отражать неочевидные, объективные </a:t>
            </a:r>
            <a:r>
              <a:rPr lang="ru-RU" dirty="0"/>
              <a:t>и </a:t>
            </a:r>
            <a:r>
              <a:rPr lang="ru-RU" dirty="0" smtClean="0"/>
              <a:t>полезные </a:t>
            </a:r>
            <a:r>
              <a:rPr lang="ru-RU" dirty="0"/>
              <a:t>на практике </a:t>
            </a:r>
            <a:r>
              <a:rPr lang="ru-RU" dirty="0" smtClean="0"/>
              <a:t>закономерности, составляющие так называемые </a:t>
            </a:r>
            <a:r>
              <a:rPr lang="ru-RU" b="1" i="1" dirty="0" smtClean="0">
                <a:solidFill>
                  <a:srgbClr val="FFC000"/>
                </a:solidFill>
              </a:rPr>
              <a:t>скрытые знания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2" name="Блок-схема: магнитный диск 1"/>
          <p:cNvSpPr/>
          <p:nvPr/>
        </p:nvSpPr>
        <p:spPr>
          <a:xfrm>
            <a:off x="546332" y="3216994"/>
            <a:ext cx="1158142" cy="109954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dirty="0"/>
          </a:p>
        </p:txBody>
      </p:sp>
      <p:sp>
        <p:nvSpPr>
          <p:cNvPr id="6" name="Блок-схема: магнитный диск 5"/>
          <p:cNvSpPr/>
          <p:nvPr/>
        </p:nvSpPr>
        <p:spPr>
          <a:xfrm>
            <a:off x="2961147" y="3241982"/>
            <a:ext cx="584349" cy="457200"/>
          </a:xfrm>
          <a:prstGeom prst="flowChartMagneticDis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dirty="0"/>
          </a:p>
        </p:txBody>
      </p:sp>
      <p:sp>
        <p:nvSpPr>
          <p:cNvPr id="7" name="Блок-схема: магнитный диск 6"/>
          <p:cNvSpPr/>
          <p:nvPr/>
        </p:nvSpPr>
        <p:spPr>
          <a:xfrm>
            <a:off x="3253321" y="3965882"/>
            <a:ext cx="584349" cy="457200"/>
          </a:xfrm>
          <a:prstGeom prst="flowChartMagneticDis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dirty="0"/>
          </a:p>
        </p:txBody>
      </p:sp>
      <p:sp>
        <p:nvSpPr>
          <p:cNvPr id="8" name="Блок-схема: магнитный диск 7"/>
          <p:cNvSpPr/>
          <p:nvPr/>
        </p:nvSpPr>
        <p:spPr>
          <a:xfrm>
            <a:off x="2884947" y="3737282"/>
            <a:ext cx="584349" cy="457200"/>
          </a:xfrm>
          <a:prstGeom prst="flowChartMagneticDis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884947" y="2713672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Целевые данные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Блок-схема: типовой процесс 9"/>
          <p:cNvSpPr/>
          <p:nvPr/>
        </p:nvSpPr>
        <p:spPr>
          <a:xfrm>
            <a:off x="4970115" y="3352497"/>
            <a:ext cx="836326" cy="841986"/>
          </a:xfrm>
          <a:prstGeom prst="flowChartPredefined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1612" y="6157986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 smtClean="0"/>
              <a:t>Важнейшим </a:t>
            </a:r>
            <a:r>
              <a:rPr lang="ru-RU" dirty="0"/>
              <a:t>элементом ИАД является интерпретируемость результатов</a:t>
            </a:r>
            <a:r>
              <a:rPr lang="ru-RU" dirty="0" smtClean="0"/>
              <a:t>.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785150" y="3724510"/>
            <a:ext cx="914177" cy="0"/>
          </a:xfrm>
          <a:prstGeom prst="straightConnector1">
            <a:avLst/>
          </a:prstGeom>
          <a:ln>
            <a:headEnd type="none"/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16605" y="3352497"/>
            <a:ext cx="851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</a:t>
            </a:r>
            <a:endParaRPr lang="ru-RU" sz="1400" dirty="0">
              <a:solidFill>
                <a:srgbClr val="00C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914434" y="3804851"/>
            <a:ext cx="914177" cy="0"/>
          </a:xfrm>
          <a:prstGeom prst="straightConnector1">
            <a:avLst/>
          </a:prstGeom>
          <a:ln>
            <a:headEnd type="none"/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945889" y="3207365"/>
            <a:ext cx="9686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Предобработка, </a:t>
            </a:r>
          </a:p>
          <a:p>
            <a:endParaRPr lang="ru-RU" sz="1400" dirty="0">
              <a:solidFill>
                <a:srgbClr val="00C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rgbClr val="00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очистка</a:t>
            </a:r>
            <a:endParaRPr lang="ru-RU" sz="1400" dirty="0">
              <a:solidFill>
                <a:srgbClr val="00C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5943823" y="3737282"/>
            <a:ext cx="2057177" cy="29483"/>
          </a:xfrm>
          <a:prstGeom prst="straightConnector1">
            <a:avLst/>
          </a:prstGeom>
          <a:ln>
            <a:headEnd type="none"/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41754" y="3200400"/>
            <a:ext cx="968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Mining</a:t>
            </a:r>
            <a:endParaRPr lang="ru-RU" sz="1400" dirty="0">
              <a:solidFill>
                <a:srgbClr val="00C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9268" y="4415498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анные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40976" y="2739665"/>
            <a:ext cx="1807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Преобразованные,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«чистые»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данных</a:t>
            </a:r>
          </a:p>
        </p:txBody>
      </p:sp>
      <p:sp>
        <p:nvSpPr>
          <p:cNvPr id="13" name="Блок-схема: несколько документов 12"/>
          <p:cNvSpPr/>
          <p:nvPr/>
        </p:nvSpPr>
        <p:spPr>
          <a:xfrm>
            <a:off x="6858000" y="3324916"/>
            <a:ext cx="762000" cy="883698"/>
          </a:xfrm>
          <a:prstGeom prst="flowChartMultidocumen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6858000" y="288631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Шаблоны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5524591" y="4316536"/>
            <a:ext cx="1257209" cy="446905"/>
          </a:xfrm>
          <a:prstGeom prst="straightConnector1">
            <a:avLst/>
          </a:prstGeom>
          <a:ln>
            <a:headEnd type="none"/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656905" y="4772991"/>
            <a:ext cx="3004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Интерпретация </a:t>
            </a:r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(таблица, текст, дерево, </a:t>
            </a:r>
            <a:r>
              <a:rPr lang="ru-RU" sz="1400" i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перекрёстная таблица</a:t>
            </a:r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400" dirty="0" smtClean="0">
                <a:solidFill>
                  <a:srgbClr val="00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оценка </a:t>
            </a:r>
            <a:r>
              <a:rPr lang="ru-RU" sz="1400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отбрасывание </a:t>
            </a:r>
            <a:r>
              <a:rPr lang="ru-RU" sz="1400" i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очевидных, </a:t>
            </a:r>
            <a:r>
              <a:rPr lang="ru-RU" sz="1400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бесполезных </a:t>
            </a:r>
            <a:r>
              <a:rPr lang="ru-RU" sz="1400" i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знаний, корректировка шаблонов </a:t>
            </a:r>
            <a:r>
              <a:rPr lang="en-US" sz="1400" i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400" i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i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400" i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ru-RU" sz="1400" i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скрытые знания </a:t>
            </a:r>
            <a:endParaRPr lang="ru-RU" sz="1400" i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98816" y="4431095"/>
            <a:ext cx="1125775" cy="1643793"/>
          </a:xfrm>
          <a:prstGeom prst="rect">
            <a:avLst/>
          </a:prstGeom>
        </p:spPr>
      </p:pic>
      <p:sp>
        <p:nvSpPr>
          <p:cNvPr id="6152" name="Развернутая стрелка 6151"/>
          <p:cNvSpPr/>
          <p:nvPr/>
        </p:nvSpPr>
        <p:spPr>
          <a:xfrm rot="5400000" flipH="1">
            <a:off x="7316628" y="4415484"/>
            <a:ext cx="2236883" cy="572611"/>
          </a:xfrm>
          <a:prstGeom prst="uturnArrow">
            <a:avLst>
              <a:gd name="adj1" fmla="val 7639"/>
              <a:gd name="adj2" fmla="val 25000"/>
              <a:gd name="adj3" fmla="val 34258"/>
              <a:gd name="adj4" fmla="val 43750"/>
              <a:gd name="adj5" fmla="val 10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753187" y="295736"/>
            <a:ext cx="628813" cy="767687"/>
          </a:xfrm>
        </p:spPr>
        <p:txBody>
          <a:bodyPr/>
          <a:lstStyle/>
          <a:p>
            <a:pPr marL="0" lvl="1" algn="ctr"/>
            <a:r>
              <a:rPr lang="ru-RU" dirty="0" smtClean="0">
                <a:latin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</a:rPr>
              <a:t>6</a:t>
            </a:r>
            <a:endParaRPr 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3985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5857" y="381000"/>
            <a:ext cx="7678097" cy="940144"/>
          </a:xfrm>
        </p:spPr>
        <p:txBody>
          <a:bodyPr/>
          <a:lstStyle/>
          <a:p>
            <a:r>
              <a:rPr lang="ru-RU" sz="2800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Шаблоны: </a:t>
            </a:r>
            <a:r>
              <a:rPr lang="ru-RU" sz="2400" dirty="0" smtClean="0"/>
              <a:t>Пять стандартных </a:t>
            </a:r>
            <a:br>
              <a:rPr lang="ru-RU" sz="2400" dirty="0" smtClean="0"/>
            </a:br>
            <a:r>
              <a:rPr lang="ru-RU" sz="2400" dirty="0" smtClean="0"/>
              <a:t>закономерностей</a:t>
            </a:r>
            <a:r>
              <a:rPr lang="ru-RU" sz="2400" dirty="0"/>
              <a:t>, </a:t>
            </a:r>
            <a:r>
              <a:rPr lang="ru-RU" sz="2400" dirty="0" smtClean="0"/>
              <a:t>выявляемых </a:t>
            </a:r>
            <a:r>
              <a:rPr lang="ru-RU" sz="2400" dirty="0"/>
              <a:t>ИАД</a:t>
            </a: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581003" y="1396883"/>
            <a:ext cx="7842816" cy="523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rgbClr val="FFC000"/>
                </a:solidFill>
              </a:rPr>
              <a:t>ассоциация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/>
              <a:t>— </a:t>
            </a:r>
            <a:r>
              <a:rPr lang="ru-RU" sz="1600" dirty="0"/>
              <a:t>несколько событий связаны друг с другом. Например, исследование, проведенное в супермаркете, может показать, что 65% купивших кукурузные чипсы приобретают также «кока-колу», а при наличии скидки за такой комплект его покупают в 85% </a:t>
            </a:r>
            <a:r>
              <a:rPr lang="ru-RU" sz="1600" dirty="0" smtClean="0"/>
              <a:t>случаев;</a:t>
            </a:r>
            <a:endParaRPr lang="ru-RU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rgbClr val="FFC000"/>
                </a:solidFill>
              </a:rPr>
              <a:t>последовательность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/>
              <a:t>— </a:t>
            </a:r>
            <a:r>
              <a:rPr lang="ru-RU" sz="1600" dirty="0"/>
              <a:t>существует цепочка связанных по времени событий. Например, после покупки дома </a:t>
            </a:r>
            <a:r>
              <a:rPr lang="ru-RU" sz="1600" dirty="0" smtClean="0"/>
              <a:t>через некоторое время 60</a:t>
            </a:r>
            <a:r>
              <a:rPr lang="ru-RU" sz="1600" dirty="0"/>
              <a:t>% новоселов обзаводятся холо­дильником, а в 45% случаев </a:t>
            </a:r>
            <a:r>
              <a:rPr lang="ru-RU" sz="1600" dirty="0" smtClean="0"/>
              <a:t>покупают </a:t>
            </a:r>
            <a:r>
              <a:rPr lang="ru-RU" sz="1600" dirty="0"/>
              <a:t>еще и новую кухонную плиту;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rgbClr val="FFC000"/>
                </a:solidFill>
              </a:rPr>
              <a:t>классификация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/>
              <a:t>— </a:t>
            </a:r>
            <a:r>
              <a:rPr lang="ru-RU" sz="1600" dirty="0"/>
              <a:t>выявляются признаки, характеризую­щие группу, к которой принадлежит тот или иной объ­ект. Делается это посредством анализа уже классифи­цированных </a:t>
            </a:r>
            <a:r>
              <a:rPr lang="ru-RU" sz="1600" dirty="0" smtClean="0"/>
              <a:t>объектов;</a:t>
            </a:r>
            <a:endParaRPr lang="ru-RU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rgbClr val="FFC000"/>
                </a:solidFill>
              </a:rPr>
              <a:t>кластеризация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/>
              <a:t>— </a:t>
            </a:r>
            <a:r>
              <a:rPr lang="ru-RU" sz="1600" dirty="0"/>
              <a:t>отличается от классификации тем, что группы априорно </a:t>
            </a:r>
            <a:r>
              <a:rPr lang="ru-RU" sz="1600" dirty="0" smtClean="0"/>
              <a:t>не </a:t>
            </a:r>
            <a:r>
              <a:rPr lang="ru-RU" sz="1600" dirty="0"/>
              <a:t>заданы. Система самостоя­тельно выделяет однородные группы данных. При этом достигается максимальная «близость» элементов одной группы и максимальное «удаление» групп;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rgbClr val="FFC000"/>
                </a:solidFill>
              </a:rPr>
              <a:t>прогнозирование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/>
              <a:t>— </a:t>
            </a:r>
            <a:r>
              <a:rPr lang="ru-RU" sz="1600" dirty="0"/>
              <a:t>анализ исторической информации</a:t>
            </a:r>
            <a:r>
              <a:rPr lang="ru-RU" sz="1600" dirty="0" smtClean="0"/>
              <a:t>, </a:t>
            </a:r>
            <a:r>
              <a:rPr lang="ru-RU" sz="1600" dirty="0"/>
              <a:t>хранящейся в базе данных в виде временных рядов. Та­кие шаблоны, отражающие динамику поведения целе­вых показателей, помогают предсказать поведение сис­темы в будущем</a:t>
            </a:r>
            <a:r>
              <a:rPr lang="ru-RU" sz="1600" dirty="0" smtClean="0"/>
              <a:t>.</a:t>
            </a:r>
          </a:p>
          <a:p>
            <a:pPr lvl="0"/>
            <a:endParaRPr lang="ru-RU" sz="1600" dirty="0"/>
          </a:p>
          <a:p>
            <a:pPr lvl="0"/>
            <a:r>
              <a:rPr lang="ru-RU" dirty="0" smtClean="0"/>
              <a:t>Одним </a:t>
            </a:r>
            <a:r>
              <a:rPr lang="ru-RU" dirty="0"/>
              <a:t>из популярных методов обнаружения знаний, при­меняемых в Интернете, являются алгоритмы поиска </a:t>
            </a:r>
            <a:r>
              <a:rPr lang="ru-RU" i="1" dirty="0">
                <a:solidFill>
                  <a:srgbClr val="FFFF00"/>
                </a:solidFill>
              </a:rPr>
              <a:t>ассоциа­тивных </a:t>
            </a:r>
            <a:r>
              <a:rPr lang="ru-RU" i="1" dirty="0" smtClean="0">
                <a:solidFill>
                  <a:srgbClr val="FFFF00"/>
                </a:solidFill>
              </a:rPr>
              <a:t>правил</a:t>
            </a:r>
            <a:r>
              <a:rPr lang="ru-RU" dirty="0" smtClean="0"/>
              <a:t> </a:t>
            </a:r>
            <a:r>
              <a:rPr lang="ru-RU" dirty="0">
                <a:sym typeface="Wingdings" panose="05000000000000000000" pitchFamily="2" charset="2"/>
              </a:rPr>
              <a:t>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753187" y="295736"/>
            <a:ext cx="628813" cy="767687"/>
          </a:xfrm>
        </p:spPr>
        <p:txBody>
          <a:bodyPr/>
          <a:lstStyle/>
          <a:p>
            <a:pPr marL="0" lvl="1" algn="ctr"/>
            <a:r>
              <a:rPr lang="ru-RU" dirty="0" smtClean="0">
                <a:latin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</a:rPr>
              <a:t>7</a:t>
            </a:r>
            <a:endParaRPr 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0004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6332" y="414567"/>
            <a:ext cx="7233031" cy="530023"/>
          </a:xfrm>
        </p:spPr>
        <p:txBody>
          <a:bodyPr/>
          <a:lstStyle/>
          <a:p>
            <a:r>
              <a:rPr lang="ru-RU" sz="2800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Шаблоны в виде ассоциативных правил</a:t>
            </a:r>
            <a:endParaRPr lang="ru-RU" sz="2800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546332" y="917912"/>
            <a:ext cx="8140468" cy="566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– это правила вида: если произошло событие </a:t>
            </a:r>
            <a:r>
              <a:rPr lang="ru-RU" dirty="0">
                <a:solidFill>
                  <a:srgbClr val="FFC000"/>
                </a:solidFill>
              </a:rPr>
              <a:t>А </a:t>
            </a:r>
            <a:r>
              <a:rPr lang="ru-RU" dirty="0"/>
              <a:t>(</a:t>
            </a:r>
            <a:r>
              <a:rPr lang="ru-RU" dirty="0">
                <a:solidFill>
                  <a:srgbClr val="FFC000"/>
                </a:solidFill>
              </a:rPr>
              <a:t>Условие</a:t>
            </a:r>
            <a:r>
              <a:rPr lang="ru-RU" dirty="0"/>
              <a:t>)</a:t>
            </a:r>
            <a:r>
              <a:rPr lang="ru-RU" dirty="0" smtClean="0"/>
              <a:t>, то с </a:t>
            </a:r>
            <a:br>
              <a:rPr lang="ru-RU" dirty="0" smtClean="0"/>
            </a:br>
            <a:r>
              <a:rPr lang="ru-RU" dirty="0" smtClean="0"/>
              <a:t>определённой вероятностью произойдёт событие </a:t>
            </a:r>
            <a:r>
              <a:rPr lang="ru-RU" dirty="0">
                <a:solidFill>
                  <a:srgbClr val="FFC000"/>
                </a:solidFill>
              </a:rPr>
              <a:t>В </a:t>
            </a:r>
            <a:r>
              <a:rPr lang="ru-RU" dirty="0"/>
              <a:t>(</a:t>
            </a:r>
            <a:r>
              <a:rPr lang="ru-RU" dirty="0">
                <a:solidFill>
                  <a:srgbClr val="FFC000"/>
                </a:solidFill>
              </a:rPr>
              <a:t>Следствие</a:t>
            </a:r>
            <a:r>
              <a:rPr lang="ru-RU" dirty="0"/>
              <a:t>)</a:t>
            </a:r>
            <a:r>
              <a:rPr lang="ru-RU" dirty="0" smtClean="0"/>
              <a:t>. Каждое ассоциативное </a:t>
            </a:r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правило</a:t>
            </a:r>
            <a:r>
              <a:rPr lang="ru-RU" dirty="0" smtClean="0"/>
              <a:t> характеризуется </a:t>
            </a:r>
            <a:r>
              <a:rPr lang="ru-RU" i="1" dirty="0" smtClean="0">
                <a:solidFill>
                  <a:srgbClr val="92D050"/>
                </a:solidFill>
              </a:rPr>
              <a:t>достоверностью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/>
              <a:t>и </a:t>
            </a:r>
            <a:r>
              <a:rPr lang="ru-RU" i="1" dirty="0" smtClean="0">
                <a:solidFill>
                  <a:srgbClr val="92D050"/>
                </a:solidFill>
              </a:rPr>
              <a:t>поддержкой</a:t>
            </a:r>
            <a:r>
              <a:rPr lang="ru-RU" dirty="0" smtClean="0"/>
              <a:t>.</a:t>
            </a:r>
          </a:p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Пример: </a:t>
            </a:r>
            <a:b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/>
              <a:t>Ассоциативное </a:t>
            </a:r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правило</a:t>
            </a:r>
            <a:r>
              <a:rPr lang="ru-RU" dirty="0" smtClean="0"/>
              <a:t> (шаблон)    </a:t>
            </a:r>
            <a:r>
              <a:rPr lang="ru-RU" dirty="0" smtClean="0">
                <a:solidFill>
                  <a:srgbClr val="FFC000"/>
                </a:solidFill>
              </a:rPr>
              <a:t>А:</a:t>
            </a:r>
            <a:r>
              <a:rPr lang="ru-RU" dirty="0" smtClean="0"/>
              <a:t>Хлеб </a:t>
            </a:r>
            <a:r>
              <a:rPr lang="ru-RU" dirty="0" smtClean="0">
                <a:sym typeface="Wingdings" panose="05000000000000000000" pitchFamily="2" charset="2"/>
              </a:rPr>
              <a:t>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ru-RU" dirty="0" smtClean="0">
                <a:solidFill>
                  <a:srgbClr val="FFC000"/>
                </a:solidFill>
              </a:rPr>
              <a:t>В:</a:t>
            </a:r>
            <a:r>
              <a:rPr lang="ru-RU" dirty="0" smtClean="0">
                <a:sym typeface="Wingdings" panose="05000000000000000000" pitchFamily="2" charset="2"/>
              </a:rPr>
              <a:t>Молоко </a:t>
            </a:r>
            <a:r>
              <a:rPr lang="ru-RU" dirty="0" smtClean="0"/>
              <a:t>  . Если </a:t>
            </a:r>
            <a:r>
              <a:rPr lang="ru-RU" dirty="0"/>
              <a:t>человек покупает хлеб </a:t>
            </a:r>
            <a:r>
              <a:rPr lang="ru-RU" dirty="0" smtClean="0"/>
              <a:t>– </a:t>
            </a:r>
            <a:r>
              <a:rPr lang="ru-RU" dirty="0">
                <a:solidFill>
                  <a:srgbClr val="FFC000"/>
                </a:solidFill>
              </a:rPr>
              <a:t>Условие</a:t>
            </a:r>
            <a:r>
              <a:rPr lang="ru-RU" dirty="0" smtClean="0"/>
              <a:t>, </a:t>
            </a:r>
            <a:r>
              <a:rPr lang="ru-RU" dirty="0"/>
              <a:t>то </a:t>
            </a:r>
            <a:r>
              <a:rPr lang="ru-RU" dirty="0" smtClean="0"/>
              <a:t>вероятно купит и молоко – это </a:t>
            </a:r>
            <a:r>
              <a:rPr lang="ru-RU" dirty="0" smtClean="0">
                <a:solidFill>
                  <a:srgbClr val="FFC000"/>
                </a:solidFill>
              </a:rPr>
              <a:t>Следствие</a:t>
            </a:r>
            <a:r>
              <a:rPr lang="ru-RU" dirty="0" smtClean="0"/>
              <a:t>. Здесь </a:t>
            </a:r>
            <a:r>
              <a:rPr lang="ru-RU" i="1" dirty="0" smtClean="0">
                <a:solidFill>
                  <a:srgbClr val="92D050"/>
                </a:solidFill>
              </a:rPr>
              <a:t>достоверность </a:t>
            </a:r>
            <a:r>
              <a:rPr lang="ru-RU" dirty="0" smtClean="0"/>
              <a:t>– вероятность покупки, </a:t>
            </a:r>
            <a:r>
              <a:rPr lang="ru-RU" dirty="0"/>
              <a:t>например, </a:t>
            </a:r>
            <a:r>
              <a:rPr lang="ru-RU" dirty="0" smtClean="0"/>
              <a:t>75%. </a:t>
            </a:r>
            <a:r>
              <a:rPr lang="ru-RU" i="1" dirty="0">
                <a:solidFill>
                  <a:srgbClr val="92D050"/>
                </a:solidFill>
              </a:rPr>
              <a:t>Поддержка</a:t>
            </a:r>
            <a:r>
              <a:rPr lang="ru-RU" dirty="0" smtClean="0"/>
              <a:t> в конкрет</a:t>
            </a:r>
            <a:r>
              <a:rPr lang="ru-RU" dirty="0"/>
              <a:t>-</a:t>
            </a:r>
            <a:r>
              <a:rPr lang="ru-RU" dirty="0" smtClean="0"/>
              <a:t>ном магазине, например, 3% </a:t>
            </a:r>
            <a:r>
              <a:rPr lang="ru-RU" dirty="0"/>
              <a:t>– доля </a:t>
            </a:r>
            <a:r>
              <a:rPr lang="ru-RU" dirty="0" smtClean="0"/>
              <a:t>транзакций этих товаров от общего числа.</a:t>
            </a:r>
          </a:p>
          <a:p>
            <a:pPr lvl="0"/>
            <a:r>
              <a:rPr lang="ru-RU" dirty="0" smtClean="0"/>
              <a:t>Для того, чтобы </a:t>
            </a:r>
            <a:r>
              <a:rPr lang="ru-RU" smtClean="0"/>
              <a:t>из шаблона </a:t>
            </a:r>
            <a:r>
              <a:rPr lang="ru-RU" dirty="0" smtClean="0"/>
              <a:t>получить </a:t>
            </a:r>
            <a:r>
              <a:rPr lang="ru-RU" sz="2000" b="1" i="1" dirty="0" smtClean="0"/>
              <a:t>новые</a:t>
            </a:r>
            <a:r>
              <a:rPr lang="ru-RU" sz="2000" dirty="0" smtClean="0"/>
              <a:t> </a:t>
            </a:r>
            <a:r>
              <a:rPr lang="ru-RU" dirty="0" smtClean="0"/>
              <a:t>знания его необходимо настроить. Варьируя верхним и нижним </a:t>
            </a:r>
            <a:r>
              <a:rPr lang="ru-RU" dirty="0"/>
              <a:t>пределом поддержки и достоверности</a:t>
            </a:r>
            <a:r>
              <a:rPr lang="ru-RU" dirty="0" smtClean="0"/>
              <a:t>, можно избавиться от очевидных и неинтересных закономерностей:</a:t>
            </a:r>
          </a:p>
          <a:p>
            <a:pPr lvl="0"/>
            <a:endParaRPr lang="ru-RU" sz="3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Увеличение </a:t>
            </a:r>
            <a:r>
              <a:rPr lang="ru-RU" sz="1600" i="1" dirty="0">
                <a:solidFill>
                  <a:srgbClr val="92D050"/>
                </a:solidFill>
              </a:rPr>
              <a:t>поддержки</a:t>
            </a:r>
            <a:r>
              <a:rPr lang="ru-RU" sz="1600" dirty="0"/>
              <a:t> даёт теоретически ценное правило, но, скорее всего, оно означает, что правило всем известно, либо его товары и так лидеры продаж, из чего следует низкая практическая ценность такого правила.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Уменьшение </a:t>
            </a:r>
            <a:r>
              <a:rPr lang="ru-RU" sz="1600" i="1" dirty="0">
                <a:solidFill>
                  <a:srgbClr val="92D050"/>
                </a:solidFill>
              </a:rPr>
              <a:t>поддержки</a:t>
            </a:r>
            <a:r>
              <a:rPr lang="ru-RU" sz="1600" dirty="0" smtClean="0"/>
              <a:t> приводит к увеличение потенциально интересных правил, но их может оказаться ничтожно мало в общем экономическом обороте магазина.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Уменьшение порога </a:t>
            </a:r>
            <a:r>
              <a:rPr lang="ru-RU" sz="1600" i="1" dirty="0" smtClean="0">
                <a:solidFill>
                  <a:srgbClr val="92D050"/>
                </a:solidFill>
              </a:rPr>
              <a:t>достоверности</a:t>
            </a:r>
            <a:r>
              <a:rPr lang="ru-RU" sz="1600" dirty="0" smtClean="0"/>
              <a:t> приводит к увеличение количества правил. Однако их практическая ценность (</a:t>
            </a:r>
            <a:r>
              <a:rPr lang="en-US" sz="1600" dirty="0" smtClean="0"/>
              <a:t>&lt;5%</a:t>
            </a:r>
            <a:r>
              <a:rPr lang="ru-RU" sz="1600" dirty="0" smtClean="0"/>
              <a:t>) может означать, что по сути правила не существует.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Правило со слишком большой </a:t>
            </a:r>
            <a:r>
              <a:rPr lang="ru-RU" sz="1600" i="1" dirty="0" smtClean="0">
                <a:solidFill>
                  <a:srgbClr val="92D050"/>
                </a:solidFill>
              </a:rPr>
              <a:t>достоверностью</a:t>
            </a:r>
            <a:r>
              <a:rPr lang="ru-RU" sz="1600" dirty="0" smtClean="0"/>
              <a:t> не имеет информативной ценности, т.к. означает, что товары, входящие в </a:t>
            </a:r>
            <a:r>
              <a:rPr lang="ru-RU" sz="1600" i="1" dirty="0" smtClean="0"/>
              <a:t>следствие </a:t>
            </a:r>
            <a:r>
              <a:rPr lang="ru-RU" sz="1600" dirty="0" smtClean="0"/>
              <a:t>покупатель уже купил.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076700" y="2209800"/>
            <a:ext cx="2324100" cy="304800"/>
          </a:xfrm>
          <a:prstGeom prst="rect">
            <a:avLst/>
          </a:prstGeom>
          <a:noFill/>
          <a:ln w="28575"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15000" y="2009775"/>
            <a:ext cx="762000" cy="180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Шаблон</a:t>
            </a:r>
            <a:endParaRPr lang="ru-RU" sz="1000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753187" y="295736"/>
            <a:ext cx="628813" cy="767687"/>
          </a:xfrm>
        </p:spPr>
        <p:txBody>
          <a:bodyPr/>
          <a:lstStyle/>
          <a:p>
            <a:pPr marL="0" lvl="1" algn="ctr"/>
            <a:r>
              <a:rPr lang="ru-RU" dirty="0" smtClean="0">
                <a:latin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</a:rPr>
              <a:t>8</a:t>
            </a:r>
            <a:endParaRPr 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0022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4931410"/>
              </p:ext>
            </p:extLst>
          </p:nvPr>
        </p:nvGraphicFramePr>
        <p:xfrm>
          <a:off x="484710" y="452718"/>
          <a:ext cx="7363890" cy="766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3400" y="2074307"/>
            <a:ext cx="82296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 smtClean="0"/>
              <a:t>Современные социальные сети представляют собой результат действия самоорганизующихся процессов, управляемых общими, довольно простыми законами. Такие системы состоят из большого числа взаимодействующих элементов, устойчивы к ошибкам и внешним воздействиям (например, хакерским атакам). Такие сети описываются и исследуются в </a:t>
            </a:r>
            <a:r>
              <a:rPr lang="ru-RU" i="1" dirty="0">
                <a:solidFill>
                  <a:srgbClr val="FFFF66"/>
                </a:solidFill>
              </a:rPr>
              <a:t>теории комплексных сетей</a:t>
            </a:r>
            <a:r>
              <a:rPr lang="ru-RU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ru-RU" i="1" dirty="0" smtClean="0"/>
              <a:t>Типичные процессы, исследуемые </a:t>
            </a:r>
            <a:r>
              <a:rPr lang="ru-RU" i="1" dirty="0"/>
              <a:t>в комплексных </a:t>
            </a:r>
            <a:r>
              <a:rPr lang="ru-RU" i="1" dirty="0" smtClean="0"/>
              <a:t>сетях</a:t>
            </a:r>
            <a:r>
              <a:rPr lang="ru-RU" dirty="0" smtClean="0"/>
              <a:t>: массовое </a:t>
            </a:r>
            <a:r>
              <a:rPr lang="ru-RU" dirty="0"/>
              <a:t>поведение людей, распространение заболеваний, тенденции рынка, эволюция взаимодействия белковых молекул, </a:t>
            </a:r>
            <a:r>
              <a:rPr lang="ru-RU" dirty="0" smtClean="0"/>
              <a:t>появление террористических сообществ…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Для исследования и прогнозирования подобных процессов используют различные модели, например, – модели </a:t>
            </a:r>
            <a:r>
              <a:rPr lang="ru-RU" i="1" dirty="0" smtClean="0">
                <a:solidFill>
                  <a:srgbClr val="FFFF66"/>
                </a:solidFill>
              </a:rPr>
              <a:t>теории малого мира</a:t>
            </a:r>
            <a:r>
              <a:rPr lang="ru-RU" dirty="0" smtClean="0"/>
              <a:t>. Оказывается, два случайно выбранных человека, как правило, связаны короткой цепочкой промежуточных знакомств – 6 звеньев. Если в «мире» имеются кластеры тесно общающихся людей и эти кластеры пересекаются, то «мир» может охватить стремительная волнообразная </a:t>
            </a:r>
            <a:r>
              <a:rPr lang="ru-RU" i="1" dirty="0" smtClean="0"/>
              <a:t>эпидемия</a:t>
            </a:r>
            <a:r>
              <a:rPr lang="ru-RU" dirty="0"/>
              <a:t>,</a:t>
            </a:r>
            <a:r>
              <a:rPr lang="ru-RU" dirty="0" smtClean="0"/>
              <a:t> явления «</a:t>
            </a:r>
            <a:r>
              <a:rPr lang="ru-RU" i="1" dirty="0" smtClean="0"/>
              <a:t>массовой мобилизации</a:t>
            </a:r>
            <a:r>
              <a:rPr lang="ru-RU" dirty="0" smtClean="0"/>
              <a:t>», акции </a:t>
            </a:r>
            <a:r>
              <a:rPr lang="ru-RU" dirty="0"/>
              <a:t>гражданского </a:t>
            </a:r>
            <a:r>
              <a:rPr lang="ru-RU" dirty="0" smtClean="0"/>
              <a:t>неповиновения, социальные </a:t>
            </a:r>
            <a:r>
              <a:rPr lang="ru-RU" dirty="0" err="1" smtClean="0"/>
              <a:t>флешмобы</a:t>
            </a:r>
            <a:r>
              <a:rPr lang="ru-RU" dirty="0" smtClean="0"/>
              <a:t>…</a:t>
            </a:r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685800" y="1498008"/>
            <a:ext cx="4800600" cy="576299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 sz="2800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Комплексные сети</a:t>
            </a:r>
            <a:br>
              <a:rPr lang="ru-RU" sz="2800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753187" y="295736"/>
            <a:ext cx="628813" cy="767687"/>
          </a:xfrm>
        </p:spPr>
        <p:txBody>
          <a:bodyPr/>
          <a:lstStyle/>
          <a:p>
            <a:pPr marL="0" lvl="1" algn="ctr"/>
            <a:r>
              <a:rPr lang="en-US" dirty="0" smtClean="0"/>
              <a:t>19</a:t>
            </a:r>
            <a:endParaRPr lang="ru-RU" dirty="0">
              <a:latin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81200" y="1219201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(Лабораторная 4)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705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 3"/>
          <p:cNvSpPr>
            <a:spLocks noGrp="1" noChangeArrowheads="1"/>
          </p:cNvSpPr>
          <p:nvPr>
            <p:ph type="title"/>
          </p:nvPr>
        </p:nvSpPr>
        <p:spPr>
          <a:xfrm>
            <a:off x="457200" y="274320"/>
            <a:ext cx="8229600" cy="1144905"/>
          </a:xfrm>
          <a:prstGeom prst="rect">
            <a:avLst/>
          </a:prstGeom>
          <a:noFill/>
          <a:ln w="0" cap="flat" cmpd="sng">
            <a:noFill/>
            <a:prstDash/>
          </a:ln>
        </p:spPr>
        <p:txBody>
          <a:bodyPr wrap="square" lIns="91440" tIns="45720" rIns="91440" bIns="45720" anchor="ctr"/>
          <a:lstStyle/>
          <a:p>
            <a:pPr marL="0" indent="0" algn="ctr" defTabSz="50800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altLang="ko-KR" sz="4300" dirty="0" smtClean="0">
                <a:solidFill>
                  <a:srgbClr val="FFFFFF"/>
                </a:solidFill>
                <a:latin typeface="Times New Roman" charset="0"/>
              </a:rPr>
              <a:t>Содержание дисциплины</a:t>
            </a:r>
            <a:br>
              <a:rPr lang="ru-RU" altLang="ko-KR" sz="4300" dirty="0" smtClean="0">
                <a:solidFill>
                  <a:srgbClr val="FFFFFF"/>
                </a:solidFill>
                <a:latin typeface="Times New Roman" charset="0"/>
              </a:rPr>
            </a:br>
            <a:r>
              <a:rPr lang="ru-RU" altLang="ko-KR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элементы искусственного интеллекта в </a:t>
            </a:r>
            <a:r>
              <a:rPr lang="en-US" altLang="ko-KR" sz="1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  <a:endParaRPr lang="ko-KR" altLang="en-US" sz="4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29589005"/>
              </p:ext>
            </p:extLst>
          </p:nvPr>
        </p:nvGraphicFramePr>
        <p:xfrm>
          <a:off x="450215" y="1592580"/>
          <a:ext cx="8066405" cy="4427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924799" y="662106"/>
            <a:ext cx="300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/>
            <a:r>
              <a:rPr lang="en-US" dirty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497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4" y="2969364"/>
            <a:ext cx="7681914" cy="3857701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35626" y="514485"/>
            <a:ext cx="2417546" cy="1748870"/>
          </a:xfrm>
        </p:spPr>
        <p:txBody>
          <a:bodyPr/>
          <a:lstStyle/>
          <a:p>
            <a:r>
              <a:rPr lang="ru-RU" sz="2800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комплексных сетей</a:t>
            </a:r>
            <a:endParaRPr lang="ru-RU" sz="2000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172" y="38100"/>
            <a:ext cx="3117119" cy="3089776"/>
          </a:xfrm>
          <a:prstGeom prst="rect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5789" y="679579"/>
            <a:ext cx="3821154" cy="37031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86400" y="399712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Internet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1342" y="4487443"/>
            <a:ext cx="2975601" cy="22564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81342" y="640312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Finance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772400" y="295737"/>
            <a:ext cx="628813" cy="466264"/>
          </a:xfrm>
        </p:spPr>
        <p:txBody>
          <a:bodyPr/>
          <a:lstStyle/>
          <a:p>
            <a:pPr marL="0" lvl="1" algn="ctr"/>
            <a:r>
              <a:rPr lang="ru-RU" dirty="0" smtClean="0">
                <a:latin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</a:rPr>
              <a:t>0</a:t>
            </a:r>
            <a:endParaRPr 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92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49224" y="452718"/>
            <a:ext cx="6890866" cy="745239"/>
          </a:xfrm>
        </p:spPr>
        <p:txBody>
          <a:bodyPr/>
          <a:lstStyle/>
          <a:p>
            <a:r>
              <a:rPr lang="ru-RU" sz="2800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Формализм комплексных сетей</a:t>
            </a:r>
            <a:endParaRPr lang="ru-RU" sz="2000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3400" y="1362670"/>
            <a:ext cx="80010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Под комплексной сетью подразумевается граф с достаточно большим числом узлов различной природы (характеризуемых, в том числе, многомерным кортежем признаков) и динамически изменяющимися </a:t>
            </a:r>
            <a:r>
              <a:rPr lang="ru-RU" dirty="0" smtClean="0"/>
              <a:t>связями.</a:t>
            </a:r>
          </a:p>
          <a:p>
            <a:r>
              <a:rPr lang="ru-RU" dirty="0"/>
              <a:t>Каждое состояние комплексной сети представляется взвешенным </a:t>
            </a:r>
            <a:r>
              <a:rPr lang="ru-RU" dirty="0" err="1" smtClean="0"/>
              <a:t>неориентиро</a:t>
            </a:r>
            <a:r>
              <a:rPr lang="ru-RU" dirty="0" smtClean="0"/>
              <a:t>-ванным графом, </a:t>
            </a:r>
            <a:r>
              <a:rPr lang="ru-RU" dirty="0"/>
              <a:t>который определяется как </a:t>
            </a:r>
            <a:r>
              <a:rPr lang="ru-RU" dirty="0" smtClean="0"/>
              <a:t>совокупность </a:t>
            </a:r>
            <a:r>
              <a:rPr lang="en-US" sz="2000" i="1" dirty="0">
                <a:solidFill>
                  <a:srgbClr val="FFFF66"/>
                </a:solidFill>
                <a:latin typeface="Cambria Math" panose="02040503050406030204" pitchFamily="18" charset="0"/>
              </a:rPr>
              <a:t>G </a:t>
            </a:r>
            <a:r>
              <a:rPr lang="ru-RU" sz="2000" dirty="0" smtClean="0">
                <a:solidFill>
                  <a:srgbClr val="FFFF66"/>
                </a:solidFill>
                <a:latin typeface="Cambria Math" panose="02040503050406030204" pitchFamily="18" charset="0"/>
              </a:rPr>
              <a:t>=</a:t>
            </a:r>
            <a:r>
              <a:rPr lang="en-US" sz="2000" dirty="0" smtClean="0">
                <a:solidFill>
                  <a:srgbClr val="FFFF66"/>
                </a:solidFill>
                <a:latin typeface="Cambria Math" panose="02040503050406030204" pitchFamily="18" charset="0"/>
              </a:rPr>
              <a:t>(</a:t>
            </a:r>
            <a:r>
              <a:rPr lang="en-US" sz="2000" i="1" dirty="0" smtClean="0">
                <a:solidFill>
                  <a:srgbClr val="FFFF66"/>
                </a:solidFill>
                <a:latin typeface="Cambria Math" panose="02040503050406030204" pitchFamily="18" charset="0"/>
              </a:rPr>
              <a:t>V</a:t>
            </a:r>
            <a:r>
              <a:rPr lang="en-US" sz="2000" dirty="0" smtClean="0">
                <a:solidFill>
                  <a:srgbClr val="FFFF66"/>
                </a:solidFill>
                <a:latin typeface="Cambria Math" panose="02040503050406030204" pitchFamily="18" charset="0"/>
              </a:rPr>
              <a:t>,</a:t>
            </a:r>
            <a:r>
              <a:rPr lang="en-US" sz="2000" i="1" dirty="0" smtClean="0">
                <a:solidFill>
                  <a:srgbClr val="FFFF66"/>
                </a:solidFill>
                <a:latin typeface="Cambria Math" panose="02040503050406030204" pitchFamily="18" charset="0"/>
              </a:rPr>
              <a:t>E</a:t>
            </a:r>
            <a:r>
              <a:rPr lang="ru-RU" sz="2000" i="1" dirty="0" smtClean="0">
                <a:solidFill>
                  <a:srgbClr val="FFFF66"/>
                </a:solidFill>
                <a:latin typeface="Cambria Math" panose="02040503050406030204" pitchFamily="18" charset="0"/>
              </a:rPr>
              <a:t> </a:t>
            </a:r>
            <a:r>
              <a:rPr lang="en-US" sz="2000" dirty="0" smtClean="0">
                <a:solidFill>
                  <a:srgbClr val="FFFF66"/>
                </a:solidFill>
                <a:latin typeface="Cambria Math" panose="02040503050406030204" pitchFamily="18" charset="0"/>
              </a:rPr>
              <a:t>)</a:t>
            </a:r>
            <a:r>
              <a:rPr lang="ru-RU" sz="2000" i="1" dirty="0" smtClean="0">
                <a:solidFill>
                  <a:srgbClr val="FFFF66"/>
                </a:solidFill>
                <a:latin typeface="Cambria Math" panose="02040503050406030204" pitchFamily="18" charset="0"/>
              </a:rPr>
              <a:t> </a:t>
            </a:r>
            <a:r>
              <a:rPr lang="ru-RU" dirty="0"/>
              <a:t>конечного множества </a:t>
            </a:r>
            <a:r>
              <a:rPr lang="ru-RU" dirty="0" smtClean="0"/>
              <a:t>вершин</a:t>
            </a:r>
            <a:r>
              <a:rPr lang="en-US" dirty="0" smtClean="0"/>
              <a:t> </a:t>
            </a:r>
            <a:r>
              <a:rPr lang="en-US" sz="2000" i="1" dirty="0" smtClean="0">
                <a:solidFill>
                  <a:srgbClr val="FFFF66"/>
                </a:solidFill>
                <a:latin typeface="Cambria Math" panose="02040503050406030204" pitchFamily="18" charset="0"/>
              </a:rPr>
              <a:t>V</a:t>
            </a:r>
            <a:r>
              <a:rPr lang="ru-RU" sz="2000" dirty="0" smtClean="0">
                <a:solidFill>
                  <a:srgbClr val="FFFF66"/>
                </a:solidFill>
                <a:latin typeface="Cambria Math" panose="02040503050406030204" pitchFamily="18" charset="0"/>
              </a:rPr>
              <a:t>  </a:t>
            </a:r>
            <a:r>
              <a:rPr lang="ru-RU" dirty="0" smtClean="0"/>
              <a:t>и множества рёбер </a:t>
            </a:r>
            <a:r>
              <a:rPr lang="en-US" i="1" dirty="0" smtClean="0">
                <a:solidFill>
                  <a:srgbClr val="FFFF66"/>
                </a:solidFill>
                <a:latin typeface="Cambria Math" panose="02040503050406030204" pitchFamily="18" charset="0"/>
              </a:rPr>
              <a:t>E</a:t>
            </a:r>
            <a:r>
              <a:rPr lang="ru-RU" i="1" dirty="0" smtClean="0">
                <a:solidFill>
                  <a:srgbClr val="FFFF66"/>
                </a:solidFill>
                <a:latin typeface="Cambria Math" panose="02040503050406030204" pitchFamily="18" charset="0"/>
              </a:rPr>
              <a:t> </a:t>
            </a:r>
            <a:r>
              <a:rPr lang="ru-RU" dirty="0" smtClean="0"/>
              <a:t>. Это можно представить как множество неупорядоченных пар-вершин </a:t>
            </a:r>
            <a:r>
              <a:rPr lang="en-US" dirty="0" smtClean="0">
                <a:solidFill>
                  <a:srgbClr val="FFFF66"/>
                </a:solidFill>
                <a:latin typeface="Cambria Math" panose="02040503050406030204" pitchFamily="18" charset="0"/>
              </a:rPr>
              <a:t>(</a:t>
            </a:r>
            <a:r>
              <a:rPr lang="en-US" i="1" dirty="0" err="1" smtClean="0">
                <a:solidFill>
                  <a:srgbClr val="FFFF66"/>
                </a:solidFill>
                <a:latin typeface="Cambria Math" panose="02040503050406030204" pitchFamily="18" charset="0"/>
              </a:rPr>
              <a:t>u</a:t>
            </a:r>
            <a:r>
              <a:rPr lang="en-US" dirty="0" err="1" smtClean="0">
                <a:solidFill>
                  <a:srgbClr val="FFFF66"/>
                </a:solidFill>
                <a:latin typeface="Cambria Math" panose="02040503050406030204" pitchFamily="18" charset="0"/>
              </a:rPr>
              <a:t>,</a:t>
            </a:r>
            <a:r>
              <a:rPr lang="en-US" i="1" dirty="0" err="1" smtClean="0">
                <a:solidFill>
                  <a:srgbClr val="FFFF66"/>
                </a:solidFill>
                <a:latin typeface="Cambria Math" panose="02040503050406030204" pitchFamily="18" charset="0"/>
              </a:rPr>
              <a:t>v</a:t>
            </a:r>
            <a:r>
              <a:rPr lang="en-US" dirty="0" smtClean="0">
                <a:solidFill>
                  <a:srgbClr val="FFFF66"/>
                </a:solidFill>
                <a:latin typeface="Cambria Math" panose="02040503050406030204" pitchFamily="18" charset="0"/>
              </a:rPr>
              <a:t>)</a:t>
            </a:r>
            <a:r>
              <a:rPr lang="ru-RU" dirty="0" smtClean="0"/>
              <a:t>, где </a:t>
            </a:r>
            <a:r>
              <a:rPr lang="en-US" i="1" dirty="0" err="1" smtClean="0">
                <a:solidFill>
                  <a:srgbClr val="FFFF66"/>
                </a:solidFill>
                <a:latin typeface="Cambria Math" panose="02040503050406030204" pitchFamily="18" charset="0"/>
              </a:rPr>
              <a:t>u</a:t>
            </a:r>
            <a:r>
              <a:rPr lang="en-US" dirty="0" err="1" smtClean="0">
                <a:solidFill>
                  <a:srgbClr val="FFFF66"/>
                </a:solidFill>
                <a:latin typeface="Cambria Math" panose="02040503050406030204" pitchFamily="18" charset="0"/>
              </a:rPr>
              <a:t>,</a:t>
            </a:r>
            <a:r>
              <a:rPr lang="en-US" i="1" dirty="0" err="1" smtClean="0">
                <a:solidFill>
                  <a:srgbClr val="FFFF66"/>
                </a:solidFill>
                <a:latin typeface="Cambria Math" panose="02040503050406030204" pitchFamily="18" charset="0"/>
              </a:rPr>
              <a:t>v</a:t>
            </a:r>
            <a:r>
              <a:rPr lang="ru-RU" i="1" dirty="0" smtClean="0">
                <a:solidFill>
                  <a:srgbClr val="FFFF66"/>
                </a:solidFill>
                <a:latin typeface="Cambria Math" panose="02040503050406030204" pitchFamily="18" charset="0"/>
              </a:rPr>
              <a:t> </a:t>
            </a:r>
            <a:r>
              <a:rPr lang="en-US" dirty="0" smtClean="0">
                <a:solidFill>
                  <a:srgbClr val="FFFF66"/>
                </a:solidFill>
                <a:latin typeface="Cambria Math" panose="02040503050406030204" pitchFamily="18" charset="0"/>
              </a:rPr>
              <a:t>∊</a:t>
            </a:r>
            <a:r>
              <a:rPr lang="en-US" i="1" dirty="0" smtClean="0">
                <a:solidFill>
                  <a:srgbClr val="FFFF66"/>
                </a:solidFill>
                <a:latin typeface="Cambria Math" panose="02040503050406030204" pitchFamily="18" charset="0"/>
              </a:rPr>
              <a:t>V</a:t>
            </a:r>
            <a:r>
              <a:rPr lang="ru-RU" i="1" dirty="0" smtClean="0">
                <a:solidFill>
                  <a:srgbClr val="FFFF66"/>
                </a:solidFill>
                <a:latin typeface="Cambria Math" panose="02040503050406030204" pitchFamily="18" charset="0"/>
              </a:rPr>
              <a:t>  </a:t>
            </a:r>
            <a:r>
              <a:rPr lang="ru-RU" dirty="0" smtClean="0"/>
              <a:t>и </a:t>
            </a:r>
            <a:r>
              <a:rPr lang="en-US" i="1" dirty="0" smtClean="0">
                <a:solidFill>
                  <a:srgbClr val="FFFF66"/>
                </a:solidFill>
                <a:latin typeface="Cambria Math" panose="02040503050406030204" pitchFamily="18" charset="0"/>
              </a:rPr>
              <a:t>u</a:t>
            </a:r>
            <a:r>
              <a:rPr lang="ru-RU" i="1" dirty="0" smtClean="0">
                <a:solidFill>
                  <a:srgbClr val="FFFF66"/>
                </a:solidFill>
                <a:latin typeface="Cambria Math" panose="02040503050406030204" pitchFamily="18" charset="0"/>
              </a:rPr>
              <a:t> </a:t>
            </a:r>
            <a:r>
              <a:rPr lang="en-US" dirty="0" smtClean="0">
                <a:solidFill>
                  <a:srgbClr val="FFFF66"/>
                </a:solidFill>
                <a:latin typeface="Cambria Math" panose="02040503050406030204" pitchFamily="18" charset="0"/>
              </a:rPr>
              <a:t>≠</a:t>
            </a:r>
            <a:r>
              <a:rPr lang="en-US" i="1" dirty="0" smtClean="0">
                <a:solidFill>
                  <a:srgbClr val="FFFF66"/>
                </a:solidFill>
                <a:latin typeface="Cambria Math" panose="02040503050406030204" pitchFamily="18" charset="0"/>
              </a:rPr>
              <a:t>v</a:t>
            </a:r>
            <a:r>
              <a:rPr lang="ru-RU" i="1" dirty="0" smtClean="0">
                <a:solidFill>
                  <a:srgbClr val="FFFF66"/>
                </a:solidFill>
                <a:latin typeface="Cambria Math" panose="02040503050406030204" pitchFamily="18" charset="0"/>
              </a:rPr>
              <a:t> </a:t>
            </a:r>
            <a:r>
              <a:rPr lang="ru-RU" dirty="0" smtClean="0"/>
              <a:t>. </a:t>
            </a:r>
            <a:r>
              <a:rPr lang="ru-RU" dirty="0"/>
              <a:t>Каждая вершина характеризуется своей </a:t>
            </a:r>
            <a:r>
              <a:rPr lang="ru-RU" i="1" dirty="0">
                <a:solidFill>
                  <a:srgbClr val="FFFF00"/>
                </a:solidFill>
              </a:rPr>
              <a:t>степенью</a:t>
            </a:r>
            <a:r>
              <a:rPr lang="ru-RU" dirty="0"/>
              <a:t>, т.е. числом инцидентных ей ребер</a:t>
            </a:r>
            <a:r>
              <a:rPr lang="ru-RU" dirty="0" smtClean="0"/>
              <a:t>.</a:t>
            </a:r>
            <a:r>
              <a:rPr lang="ru-RU" dirty="0"/>
              <a:t> Формализм комплексных сетей применим для описания различных многосвязных систем реального мира. </a:t>
            </a:r>
          </a:p>
          <a:p>
            <a:endParaRPr lang="ru-RU" i="1" dirty="0"/>
          </a:p>
          <a:p>
            <a:r>
              <a:rPr lang="ru-RU" dirty="0" smtClean="0"/>
              <a:t>Основным </a:t>
            </a:r>
            <a:r>
              <a:rPr lang="ru-RU" dirty="0"/>
              <a:t>отличием моделей комплексных сетей от других </a:t>
            </a:r>
            <a:r>
              <a:rPr lang="ru-RU" dirty="0" err="1"/>
              <a:t>графовых</a:t>
            </a:r>
            <a:r>
              <a:rPr lang="ru-RU" dirty="0"/>
              <a:t> структур является возможность их вероятностного </a:t>
            </a:r>
            <a:r>
              <a:rPr lang="ru-RU" dirty="0" smtClean="0"/>
              <a:t>описания. Это позволяет </a:t>
            </a:r>
            <a:r>
              <a:rPr lang="ru-RU" dirty="0"/>
              <a:t>изучать комплексные сети посредством аппарата статистической физики</a:t>
            </a:r>
            <a:r>
              <a:rPr lang="ru-RU" dirty="0" smtClean="0"/>
              <a:t>. Что в </a:t>
            </a:r>
            <a:r>
              <a:rPr lang="ru-RU" dirty="0"/>
              <a:t>свою очередь, открывает возможности для обобщения на комплексные сети физических закономерностей, описывающих процессы в реальных </a:t>
            </a:r>
            <a:r>
              <a:rPr lang="ru-RU" dirty="0" smtClean="0"/>
              <a:t>физических, биологических, социологических... </a:t>
            </a:r>
            <a:r>
              <a:rPr lang="ru-RU" dirty="0"/>
              <a:t>системах с большим числом </a:t>
            </a:r>
            <a:r>
              <a:rPr lang="ru-RU" dirty="0" smtClean="0"/>
              <a:t>узлов.</a:t>
            </a:r>
            <a:endParaRPr lang="ru-RU" i="1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753187" y="295736"/>
            <a:ext cx="628813" cy="767687"/>
          </a:xfrm>
        </p:spPr>
        <p:txBody>
          <a:bodyPr/>
          <a:lstStyle/>
          <a:p>
            <a:pPr marL="0" lvl="1" algn="ctr"/>
            <a:r>
              <a:rPr lang="ru-RU" dirty="0" smtClean="0">
                <a:latin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</a:rPr>
              <a:t>1</a:t>
            </a:r>
            <a:endParaRPr 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06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714375" y="1295400"/>
                <a:ext cx="7987793" cy="5008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ru-RU" dirty="0" smtClean="0">
                    <a:solidFill>
                      <a:srgbClr val="FFC000"/>
                    </a:solidFill>
                  </a:rPr>
                  <a:t>Связи</a:t>
                </a:r>
                <a:r>
                  <a:rPr lang="ru-RU" dirty="0" smtClean="0"/>
                  <a:t> – рёбра графа устанавливаются между случайно выбранными парами. </a:t>
                </a:r>
              </a:p>
              <a:p>
                <a:pPr>
                  <a:spcAft>
                    <a:spcPts val="1200"/>
                  </a:spcAft>
                </a:pPr>
                <a:r>
                  <a:rPr lang="ru-RU" dirty="0" smtClean="0"/>
                  <a:t>Если </a:t>
                </a:r>
                <a:r>
                  <a:rPr lang="en-US" i="1" dirty="0">
                    <a:solidFill>
                      <a:schemeClr val="accent3">
                        <a:lumMod val="40000"/>
                        <a:lumOff val="60000"/>
                      </a:schemeClr>
                    </a:solidFill>
                    <a:latin typeface="Cambria Math" panose="02040503050406030204" pitchFamily="18" charset="0"/>
                  </a:rPr>
                  <a:t>N</a:t>
                </a:r>
                <a:r>
                  <a:rPr lang="ru-RU" dirty="0" smtClean="0"/>
                  <a:t> – количество членов общества (узлов графа), </a:t>
                </a:r>
                <a:r>
                  <a:rPr lang="en-US" dirty="0">
                    <a:solidFill>
                      <a:schemeClr val="accent3">
                        <a:lumMod val="40000"/>
                        <a:lumOff val="60000"/>
                      </a:schemeClr>
                    </a:solidFill>
                    <a:latin typeface="Cambria Math" panose="02040503050406030204" pitchFamily="18" charset="0"/>
                  </a:rPr>
                  <a:t>z</a:t>
                </a:r>
                <a:r>
                  <a:rPr lang="ru-RU" dirty="0" smtClean="0"/>
                  <a:t> – среднее количество знакомств </a:t>
                </a:r>
                <a:r>
                  <a:rPr lang="ru-RU" dirty="0"/>
                  <a:t>(</a:t>
                </a:r>
                <a:r>
                  <a:rPr lang="ru-RU" dirty="0" smtClean="0"/>
                  <a:t>с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 panose="02040503050406030204" pitchFamily="18" charset="0"/>
                      </a:rPr>
                      <m:t>вязей, рёбер</m:t>
                    </m:r>
                    <m:r>
                      <a:rPr lang="ru-RU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dirty="0" smtClean="0"/>
                  <a:t> каждого члена общества, </a:t>
                </a:r>
                <a:r>
                  <a:rPr lang="ru-RU" dirty="0"/>
                  <a:t>тогда </a:t>
                </a:r>
                <a:r>
                  <a:rPr lang="ru-RU" dirty="0" smtClean="0"/>
                  <a:t>общество </a:t>
                </a:r>
                <a:r>
                  <a:rPr lang="ru-RU" dirty="0"/>
                  <a:t>имеет контактов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𝑁𝑧</m:t>
                        </m:r>
                      </m:num>
                      <m:den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  <a:r>
                  <a:rPr lang="en-US" dirty="0"/>
                  <a:t> </a:t>
                </a:r>
                <a:r>
                  <a:rPr lang="ru-RU" dirty="0" smtClean="0"/>
                  <a:t> </a:t>
                </a:r>
                <a:r>
                  <a:rPr lang="ru-RU" dirty="0"/>
                  <a:t>Если все </a:t>
                </a:r>
                <a:r>
                  <a:rPr lang="ru-RU" dirty="0" smtClean="0"/>
                  <a:t>знакомы, связаны </a:t>
                </a:r>
                <a:r>
                  <a:rPr lang="ru-RU" dirty="0"/>
                  <a:t>друг с </a:t>
                </a:r>
                <a:r>
                  <a:rPr lang="ru-RU" dirty="0" smtClean="0"/>
                  <a:t>другом</a:t>
                </a:r>
                <a:r>
                  <a:rPr lang="en-US" dirty="0" smtClean="0"/>
                  <a:t> (</a:t>
                </a:r>
                <a:r>
                  <a:rPr lang="ru-RU" dirty="0" err="1">
                    <a:solidFill>
                      <a:srgbClr val="FFC000"/>
                    </a:solidFill>
                  </a:rPr>
                  <a:t>полносвязный</a:t>
                </a:r>
                <a:r>
                  <a:rPr lang="ru-RU" dirty="0">
                    <a:solidFill>
                      <a:srgbClr val="FFC000"/>
                    </a:solidFill>
                  </a:rPr>
                  <a:t> граф</a:t>
                </a:r>
                <a:r>
                  <a:rPr lang="en-US" dirty="0" smtClean="0"/>
                  <a:t>)</a:t>
                </a:r>
                <a:r>
                  <a:rPr lang="ru-RU" dirty="0" smtClean="0"/>
                  <a:t>, то связей</a:t>
                </a:r>
                <a:r>
                  <a:rPr lang="en-US" dirty="0" smtClean="0"/>
                  <a:t> </a:t>
                </a:r>
                <a:r>
                  <a:rPr lang="ru-RU" dirty="0" smtClean="0"/>
                  <a:t>будет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ru-RU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</m:num>
                      <m:den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≈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m:rPr>
                            <m:nor/>
                          </m:rPr>
                          <a:rPr lang="ru-RU" baseline="30000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 smtClean="0"/>
                  <a:t>.</a:t>
                </a:r>
                <a:r>
                  <a:rPr lang="en-US" dirty="0" smtClean="0"/>
                  <a:t> </a:t>
                </a:r>
                <a:endParaRPr lang="ru-RU" dirty="0" smtClean="0"/>
              </a:p>
              <a:p>
                <a:pPr>
                  <a:spcAft>
                    <a:spcPts val="1200"/>
                  </a:spcAft>
                </a:pPr>
                <a:r>
                  <a:rPr lang="ru-RU" dirty="0" smtClean="0">
                    <a:solidFill>
                      <a:srgbClr val="FFC000"/>
                    </a:solidFill>
                  </a:rPr>
                  <a:t>Длина пути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ru-RU" dirty="0" smtClean="0"/>
                  <a:t>– это количество рёбер графа, </a:t>
                </a:r>
                <a:r>
                  <a:rPr lang="ru-RU" dirty="0"/>
                  <a:t>соединяющих кратчайшим образом </a:t>
                </a:r>
                <a:r>
                  <a:rPr lang="ru-RU" dirty="0" smtClean="0"/>
                  <a:t>вершины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ru-RU" dirty="0"/>
                  <a:t> </a:t>
                </a:r>
                <a:r>
                  <a:rPr lang="ru-RU" dirty="0" smtClean="0"/>
                  <a:t>и </a:t>
                </a:r>
                <a:r>
                  <a:rPr lang="en-US" i="1" dirty="0" smtClean="0">
                    <a:solidFill>
                      <a:schemeClr val="accent3">
                        <a:lumMod val="40000"/>
                        <a:lumOff val="60000"/>
                      </a:schemeClr>
                    </a:solidFill>
                    <a:latin typeface="Cambria Math" panose="02040503050406030204" pitchFamily="18" charset="0"/>
                  </a:rPr>
                  <a:t>j</a:t>
                </a:r>
                <a:r>
                  <a:rPr lang="ru-RU" dirty="0" smtClean="0"/>
                  <a:t>.</a:t>
                </a:r>
                <a:endParaRPr lang="ru-RU" dirty="0"/>
              </a:p>
              <a:p>
                <a:pPr>
                  <a:spcAft>
                    <a:spcPts val="1200"/>
                  </a:spcAft>
                </a:pPr>
                <a:r>
                  <a:rPr lang="ru-RU" dirty="0" smtClean="0">
                    <a:solidFill>
                      <a:srgbClr val="FFC000"/>
                    </a:solidFill>
                  </a:rPr>
                  <a:t>Средняя </a:t>
                </a:r>
                <a:r>
                  <a:rPr lang="ru-RU" dirty="0">
                    <a:solidFill>
                      <a:srgbClr val="FFC000"/>
                    </a:solidFill>
                  </a:rPr>
                  <a:t>длина </a:t>
                </a:r>
                <a:r>
                  <a:rPr lang="ru-RU" dirty="0" smtClean="0">
                    <a:solidFill>
                      <a:srgbClr val="FFC000"/>
                    </a:solidFill>
                  </a:rPr>
                  <a:t>пути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ru-RU" b="0" i="1" smtClean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b="0" i="1" smtClean="0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ru-RU" b="0" i="1" smtClean="0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ru-RU" b="0" i="1" smtClean="0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eqArr>
                          <m:eqArrPr>
                            <m:ctrlPr>
                              <a:rPr lang="en-US" b="0" i="1" smtClean="0">
                                <a:solidFill>
                                  <a:schemeClr val="accent3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chemeClr val="accent3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accent3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3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chemeClr val="accent3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accent3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b="0" i="1" smtClean="0">
                                <a:solidFill>
                                  <a:schemeClr val="accent3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</m:eqAr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3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3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3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ru-RU" dirty="0" smtClean="0"/>
                  <a:t>. </a:t>
                </a:r>
                <a:r>
                  <a:rPr lang="ru-RU" dirty="0"/>
                  <a:t>В</a:t>
                </a:r>
                <a:r>
                  <a:rPr lang="ru-RU" dirty="0" smtClean="0"/>
                  <a:t> полносвязном графе среднее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66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FFFF66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ru-RU" dirty="0" smtClean="0"/>
                  <a:t>.</a:t>
                </a:r>
              </a:p>
              <a:p>
                <a:pPr>
                  <a:spcAft>
                    <a:spcPts val="1200"/>
                  </a:spcAft>
                </a:pPr>
                <a:r>
                  <a:rPr lang="ru-RU" dirty="0">
                    <a:solidFill>
                      <a:srgbClr val="FFC000"/>
                    </a:solidFill>
                  </a:rPr>
                  <a:t>Кластеризация</a:t>
                </a:r>
                <a:r>
                  <a:rPr lang="ru-RU" dirty="0" smtClean="0"/>
                  <a:t> – </a:t>
                </a:r>
                <a:r>
                  <a:rPr lang="ru-RU" dirty="0"/>
                  <a:t>характеризует степень </a:t>
                </a:r>
                <a:r>
                  <a:rPr lang="ru-RU" dirty="0" smtClean="0"/>
                  <a:t>взаимосвязи </a:t>
                </a:r>
                <a:r>
                  <a:rPr lang="ru-RU" dirty="0"/>
                  <a:t>между собой ближайших соседей данного узла. </a:t>
                </a:r>
                <a:r>
                  <a:rPr lang="ru-RU" dirty="0">
                    <a:solidFill>
                      <a:srgbClr val="FFC000"/>
                    </a:solidFill>
                  </a:rPr>
                  <a:t>Коэффициент кластеризации</a:t>
                </a:r>
                <a:r>
                  <a:rPr lang="ru-RU" dirty="0"/>
                  <a:t> </a:t>
                </a:r>
                <a:r>
                  <a:rPr lang="ru-RU" i="1" dirty="0">
                    <a:solidFill>
                      <a:schemeClr val="accent3">
                        <a:lumMod val="40000"/>
                        <a:lumOff val="60000"/>
                      </a:schemeClr>
                    </a:solidFill>
                    <a:cs typeface="Times New Roman" panose="02020603050405020304" pitchFamily="18" charset="0"/>
                  </a:rPr>
                  <a:t>C</a:t>
                </a:r>
                <a:r>
                  <a:rPr lang="ru-RU" dirty="0"/>
                  <a:t> </a:t>
                </a:r>
                <a:r>
                  <a:rPr lang="ru-RU" dirty="0" smtClean="0"/>
                  <a:t>есть </a:t>
                </a:r>
                <a:r>
                  <a:rPr lang="ru-RU" dirty="0"/>
                  <a:t>вероятность того, что </a:t>
                </a:r>
                <a:r>
                  <a:rPr lang="ru-RU" dirty="0" smtClean="0"/>
                  <a:t>какие-либо ближайшие соседи текущего узла </a:t>
                </a:r>
                <a:r>
                  <a:rPr lang="ru-RU" dirty="0"/>
                  <a:t>сами есть ближайшие </a:t>
                </a:r>
                <a:r>
                  <a:rPr lang="ru-RU" dirty="0" smtClean="0"/>
                  <a:t>соседи.</a:t>
                </a:r>
                <a:r>
                  <a:rPr lang="en-US" dirty="0" smtClean="0"/>
                  <a:t> </a:t>
                </a:r>
                <a:r>
                  <a:rPr lang="ru-RU" dirty="0"/>
                  <a:t>Например, в </a:t>
                </a:r>
                <a:r>
                  <a:rPr lang="ru-RU" dirty="0" smtClean="0"/>
                  <a:t>полносвязанной </a:t>
                </a:r>
                <a:r>
                  <a:rPr lang="ru-RU" dirty="0"/>
                  <a:t>сети (каждый знает каждого) </a:t>
                </a:r>
                <a:r>
                  <a:rPr lang="ru-RU" i="1" dirty="0">
                    <a:solidFill>
                      <a:srgbClr val="FFFF66"/>
                    </a:solidFill>
                  </a:rPr>
                  <a:t>C</a:t>
                </a:r>
                <a:r>
                  <a:rPr lang="ru-RU" dirty="0">
                    <a:solidFill>
                      <a:srgbClr val="FFFF66"/>
                    </a:solidFill>
                  </a:rPr>
                  <a:t> = 1</a:t>
                </a:r>
                <a:r>
                  <a:rPr lang="ru-RU" dirty="0"/>
                  <a:t>. </a:t>
                </a:r>
                <a:endParaRPr lang="ru-RU" dirty="0" smtClean="0"/>
              </a:p>
              <a:p>
                <a:pPr>
                  <a:spcAft>
                    <a:spcPts val="1200"/>
                  </a:spcAft>
                </a:pPr>
                <a:r>
                  <a:rPr lang="ru-RU" dirty="0" smtClean="0">
                    <a:solidFill>
                      <a:srgbClr val="FFC000"/>
                    </a:solidFill>
                  </a:rPr>
                  <a:t>Диаметр сети </a:t>
                </a:r>
                <a:r>
                  <a:rPr lang="en-US" i="1" dirty="0" smtClean="0">
                    <a:solidFill>
                      <a:schemeClr val="accent3">
                        <a:lumMod val="40000"/>
                        <a:lumOff val="60000"/>
                      </a:schemeClr>
                    </a:solidFill>
                    <a:latin typeface="Cambria Math" panose="02040503050406030204" pitchFamily="18" charset="0"/>
                  </a:rPr>
                  <a:t>D</a:t>
                </a:r>
                <a:r>
                  <a:rPr lang="ru-RU" dirty="0" smtClean="0">
                    <a:solidFill>
                      <a:srgbClr val="FFC000"/>
                    </a:solidFill>
                  </a:rPr>
                  <a:t> </a:t>
                </a:r>
                <a:r>
                  <a:rPr lang="ru-RU" dirty="0" smtClean="0"/>
                  <a:t>– это максимальное расстояние между узлами сети, </a:t>
                </a:r>
                <a:r>
                  <a:rPr lang="en-US" i="1" dirty="0" smtClean="0">
                    <a:solidFill>
                      <a:schemeClr val="accent3">
                        <a:lumMod val="40000"/>
                        <a:lumOff val="60000"/>
                      </a:schemeClr>
                    </a:solidFill>
                    <a:latin typeface="Cambria Math" panose="02040503050406030204" pitchFamily="18" charset="0"/>
                  </a:rPr>
                  <a:t>D</a:t>
                </a:r>
                <a:r>
                  <a:rPr lang="ru-RU" dirty="0" smtClean="0">
                    <a:solidFill>
                      <a:schemeClr val="accent3">
                        <a:lumMod val="40000"/>
                        <a:lumOff val="60000"/>
                      </a:schemeClr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en-US" dirty="0" err="1" smtClean="0">
                    <a:solidFill>
                      <a:schemeClr val="accent3">
                        <a:lumMod val="40000"/>
                        <a:lumOff val="60000"/>
                      </a:schemeClr>
                    </a:solidFill>
                    <a:latin typeface="Cambria Math" panose="02040503050406030204" pitchFamily="18" charset="0"/>
                  </a:rPr>
                  <a:t>max</a:t>
                </a:r>
                <a:r>
                  <a:rPr lang="en-US" i="1" dirty="0" err="1" smtClean="0">
                    <a:solidFill>
                      <a:schemeClr val="accent3">
                        <a:lumMod val="40000"/>
                        <a:lumOff val="60000"/>
                      </a:schemeClr>
                    </a:solidFill>
                    <a:latin typeface="Cambria Math" panose="02040503050406030204" pitchFamily="18" charset="0"/>
                  </a:rPr>
                  <a:t>L</a:t>
                </a:r>
                <a:r>
                  <a:rPr lang="ru-RU" dirty="0"/>
                  <a:t>.</a:t>
                </a:r>
                <a:endParaRPr lang="ru-RU" i="1" dirty="0"/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75" y="1295400"/>
                <a:ext cx="7987793" cy="5008679"/>
              </a:xfrm>
              <a:prstGeom prst="rect">
                <a:avLst/>
              </a:prstGeom>
              <a:blipFill rotWithShape="0">
                <a:blip r:embed="rId2"/>
                <a:stretch>
                  <a:fillRect l="-610" t="-731" r="-229" b="-9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23900" y="642082"/>
            <a:ext cx="6890866" cy="842682"/>
          </a:xfrm>
        </p:spPr>
        <p:txBody>
          <a:bodyPr/>
          <a:lstStyle/>
          <a:p>
            <a:r>
              <a:rPr lang="ru-RU" sz="2800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понятия комплексных сетей</a:t>
            </a:r>
            <a:endParaRPr lang="ru-RU" sz="2000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753187" y="295736"/>
            <a:ext cx="628813" cy="767687"/>
          </a:xfrm>
        </p:spPr>
        <p:txBody>
          <a:bodyPr/>
          <a:lstStyle/>
          <a:p>
            <a:pPr marL="0" lvl="1" algn="ctr"/>
            <a:r>
              <a:rPr lang="ru-RU" dirty="0" smtClean="0">
                <a:latin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</a:rPr>
              <a:t>2</a:t>
            </a:r>
            <a:endParaRPr 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05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Box 109"/>
          <p:cNvSpPr txBox="1"/>
          <p:nvPr/>
        </p:nvSpPr>
        <p:spPr>
          <a:xfrm>
            <a:off x="825605" y="1383957"/>
            <a:ext cx="7861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ru-RU" sz="2000" dirty="0" smtClean="0"/>
              <a:t>Диаграмма распространения топ-новостей в соц. сети </a:t>
            </a:r>
            <a:r>
              <a:rPr lang="en-US" sz="2000" dirty="0" smtClean="0"/>
              <a:t>Digg</a:t>
            </a:r>
            <a:endParaRPr lang="ru-RU" sz="2000" dirty="0" smtClean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66040" y="258238"/>
            <a:ext cx="6890866" cy="842682"/>
          </a:xfrm>
        </p:spPr>
        <p:txBody>
          <a:bodyPr/>
          <a:lstStyle/>
          <a:p>
            <a:r>
              <a:rPr lang="ru-RU" sz="2800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800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использования длины пути </a:t>
            </a:r>
            <a:r>
              <a:rPr lang="en-US" sz="2000" i="1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ru-RU" sz="2000" i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2067104"/>
            <a:ext cx="33528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 smtClean="0"/>
              <a:t>Большинство пользователей, отметивших топ-новости (</a:t>
            </a:r>
            <a:r>
              <a:rPr lang="ru-RU" dirty="0" err="1" smtClean="0"/>
              <a:t>лайк</a:t>
            </a:r>
            <a:r>
              <a:rPr lang="ru-RU" dirty="0" smtClean="0"/>
              <a:t>, </a:t>
            </a:r>
            <a:r>
              <a:rPr lang="ru-RU" dirty="0" err="1" smtClean="0"/>
              <a:t>репост</a:t>
            </a:r>
            <a:r>
              <a:rPr lang="ru-RU" dirty="0" smtClean="0"/>
              <a:t>, </a:t>
            </a:r>
            <a:r>
              <a:rPr lang="ru-RU" dirty="0" err="1" smtClean="0"/>
              <a:t>коммент</a:t>
            </a:r>
            <a:r>
              <a:rPr lang="ru-RU" dirty="0" smtClean="0"/>
              <a:t>…), находятся на расстоянии </a:t>
            </a:r>
            <a:r>
              <a:rPr lang="en-US" i="1" dirty="0" smtClean="0"/>
              <a:t>L </a:t>
            </a:r>
            <a:r>
              <a:rPr lang="en-US" dirty="0" smtClean="0"/>
              <a:t>= </a:t>
            </a:r>
            <a:r>
              <a:rPr lang="ru-RU" dirty="0" smtClean="0"/>
              <a:t>2-5 от первого поста новости (координата 0).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На расстоянии </a:t>
            </a:r>
            <a:r>
              <a:rPr lang="en-US" i="1" dirty="0"/>
              <a:t>L </a:t>
            </a:r>
            <a:r>
              <a:rPr lang="en-US" dirty="0"/>
              <a:t>= </a:t>
            </a:r>
            <a:r>
              <a:rPr lang="ru-RU" dirty="0" smtClean="0"/>
              <a:t>3 находятся 40% от всех пользователей, </a:t>
            </a:r>
            <a:r>
              <a:rPr lang="ru-RU" dirty="0"/>
              <a:t>отметивших </a:t>
            </a:r>
            <a:r>
              <a:rPr lang="ru-RU" dirty="0" smtClean="0"/>
              <a:t>новости.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На расстоянии </a:t>
            </a:r>
            <a:r>
              <a:rPr lang="en-US" i="1" dirty="0"/>
              <a:t>L </a:t>
            </a:r>
            <a:r>
              <a:rPr lang="en-US" i="1" dirty="0" smtClean="0"/>
              <a:t>&gt;</a:t>
            </a:r>
            <a:r>
              <a:rPr lang="en-US" dirty="0" smtClean="0"/>
              <a:t> 6</a:t>
            </a:r>
            <a:r>
              <a:rPr lang="ru-RU" dirty="0" smtClean="0"/>
              <a:t> практически никто не отмечает новости. 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4038600" y="2209800"/>
            <a:ext cx="4676775" cy="3715268"/>
            <a:chOff x="4038600" y="2209800"/>
            <a:chExt cx="4676775" cy="3715268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38600" y="2209800"/>
              <a:ext cx="4648849" cy="3715268"/>
            </a:xfrm>
            <a:prstGeom prst="rect">
              <a:avLst/>
            </a:prstGeom>
          </p:spPr>
        </p:pic>
        <p:sp>
          <p:nvSpPr>
            <p:cNvPr id="2" name="Прямоугольник 1"/>
            <p:cNvSpPr/>
            <p:nvPr/>
          </p:nvSpPr>
          <p:spPr>
            <a:xfrm>
              <a:off x="8363997" y="5307568"/>
              <a:ext cx="3513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bg1"/>
                  </a:solidFill>
                </a:rPr>
                <a:t>D</a:t>
              </a:r>
              <a:endParaRPr lang="ru-RU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753187" y="295736"/>
            <a:ext cx="628813" cy="767687"/>
          </a:xfrm>
        </p:spPr>
        <p:txBody>
          <a:bodyPr/>
          <a:lstStyle/>
          <a:p>
            <a:pPr marL="0" lvl="1" algn="ctr"/>
            <a:r>
              <a:rPr lang="ru-RU" dirty="0" smtClean="0">
                <a:latin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</a:rPr>
              <a:t>3</a:t>
            </a:r>
            <a:endParaRPr 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02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66" y="685800"/>
            <a:ext cx="7281721" cy="493101"/>
          </a:xfrm>
        </p:spPr>
        <p:txBody>
          <a:bodyPr/>
          <a:lstStyle/>
          <a:p>
            <a:r>
              <a:rPr lang="ru-RU" sz="2000" dirty="0">
                <a:solidFill>
                  <a:srgbClr val="CC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Математическая модель распространения новостей в сети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1295400"/>
                <a:ext cx="8202090" cy="53573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ru-R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m:rPr>
                          <m:nor/>
                        </m:rPr>
                        <a:rPr lang="ru-RU" sz="1600" dirty="0">
                          <a:solidFill>
                            <a:prstClr val="white"/>
                          </a:solidFill>
                        </a:rPr>
                        <m:t>(</m:t>
                      </m:r>
                      <m:r>
                        <m:rPr>
                          <m:nor/>
                        </m:rPr>
                        <a:rPr lang="en-US" sz="1600" i="1" dirty="0">
                          <a:solidFill>
                            <a:prstClr val="white"/>
                          </a:solidFill>
                        </a:rPr>
                        <m:t>t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prstClr val="white"/>
                          </a:solidFill>
                        </a:rPr>
                        <m:t>,</m:t>
                      </m:r>
                      <m:r>
                        <m:rPr>
                          <m:nor/>
                        </m:rPr>
                        <a:rPr lang="en-US" sz="1600" i="1" dirty="0">
                          <a:solidFill>
                            <a:prstClr val="white"/>
                          </a:solidFill>
                        </a:rPr>
                        <m:t>x</m:t>
                      </m:r>
                      <m:r>
                        <m:rPr>
                          <m:nor/>
                        </m:rPr>
                        <a:rPr lang="ru-RU" sz="1600" dirty="0">
                          <a:solidFill>
                            <a:prstClr val="white"/>
                          </a:solidFill>
                        </a:rPr>
                        <m:t>)</m:t>
                      </m:r>
                    </m:oMath>
                  </m:oMathPara>
                </a14:m>
                <a:endParaRPr lang="en-US" sz="1600" b="0" dirty="0" smtClean="0">
                  <a:ea typeface="Cambria Math" panose="02040503050406030204" pitchFamily="18" charset="0"/>
                </a:endParaRPr>
              </a:p>
              <a:p>
                <a:endParaRPr lang="ru-RU" sz="1400" dirty="0" smtClean="0"/>
              </a:p>
              <a:p>
                <a:pPr marL="542925" indent="-361950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m:rPr>
                        <m:nor/>
                      </m:rPr>
                      <a:rPr lang="ru-RU" dirty="0"/>
                      <m:t>(</m:t>
                    </m:r>
                    <m:r>
                      <m:rPr>
                        <m:nor/>
                      </m:rPr>
                      <a:rPr lang="en-US" i="1" dirty="0"/>
                      <m:t>t</m:t>
                    </m:r>
                    <m:r>
                      <m:rPr>
                        <m:nor/>
                      </m:rPr>
                      <a:rPr lang="en-US" dirty="0"/>
                      <m:t>,</m:t>
                    </m:r>
                    <m:r>
                      <m:rPr>
                        <m:nor/>
                      </m:rPr>
                      <a:rPr lang="en-US" i="1" dirty="0"/>
                      <m:t>x</m:t>
                    </m:r>
                    <m:r>
                      <m:rPr>
                        <m:nor/>
                      </m:rPr>
                      <a:rPr lang="ru-RU" dirty="0"/>
                      <m:t>)</m:t>
                    </m:r>
                  </m:oMath>
                </a14:m>
                <a:r>
                  <a:rPr lang="ru-RU" dirty="0" smtClean="0"/>
                  <a:t> </a:t>
                </a:r>
                <a:r>
                  <a:rPr lang="en-US" sz="1600" dirty="0" smtClean="0"/>
                  <a:t>– </a:t>
                </a:r>
                <a:r>
                  <a:rPr lang="ru-RU" sz="1600" dirty="0" smtClean="0"/>
                  <a:t>информация в сети, например, в виде </a:t>
                </a:r>
                <a:r>
                  <a:rPr lang="ru-RU" sz="1600" dirty="0"/>
                  <a:t>плотности влияющих (отметивших новость) </a:t>
                </a:r>
                <a:r>
                  <a:rPr lang="ru-RU" sz="1600" dirty="0" smtClean="0"/>
                  <a:t>пользователей сети;</a:t>
                </a:r>
                <a:endParaRPr lang="ru-RU" sz="1600" i="1" dirty="0" smtClean="0"/>
              </a:p>
              <a:p>
                <a:pPr indent="180975"/>
                <a:r>
                  <a:rPr lang="en-US" i="1" dirty="0" smtClean="0"/>
                  <a:t> x</a:t>
                </a:r>
                <a:r>
                  <a:rPr lang="ru-RU" i="1" dirty="0" smtClean="0"/>
                  <a:t> </a:t>
                </a:r>
                <a:r>
                  <a:rPr lang="en-US" i="1" dirty="0" smtClean="0"/>
                  <a:t>≈</a:t>
                </a:r>
                <a:r>
                  <a:rPr lang="ru-RU" i="1" dirty="0" smtClean="0"/>
                  <a:t> </a:t>
                </a:r>
                <a:r>
                  <a:rPr lang="en-US" i="1" dirty="0" smtClean="0"/>
                  <a:t>L</a:t>
                </a:r>
                <a:r>
                  <a:rPr lang="en-US" dirty="0" smtClean="0"/>
                  <a:t> </a:t>
                </a:r>
                <a:r>
                  <a:rPr lang="en-US" sz="1600" dirty="0" smtClean="0"/>
                  <a:t>– </a:t>
                </a:r>
                <a:r>
                  <a:rPr lang="ru-RU" sz="1600" dirty="0" smtClean="0"/>
                  <a:t>«распределённое» расстояние от инициатора новости;</a:t>
                </a:r>
              </a:p>
              <a:p>
                <a:pPr marL="542925" indent="-361950"/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</a:t>
                </a:r>
                <a:r>
                  <a:rPr lang="en-US" sz="1600" dirty="0"/>
                  <a:t>– </a:t>
                </a:r>
                <a:r>
                  <a:rPr lang="ru-RU" sz="1600" dirty="0"/>
                  <a:t>коэффициент популярности </a:t>
                </a:r>
                <a:r>
                  <a:rPr lang="ru-RU" sz="1600" dirty="0" smtClean="0"/>
                  <a:t>информации;</a:t>
                </a:r>
                <a:r>
                  <a:rPr lang="en-US" sz="1600" dirty="0" smtClean="0"/>
                  <a:t/>
                </a:r>
                <a:br>
                  <a:rPr lang="en-US" sz="1600" dirty="0" smtClean="0"/>
                </a:br>
                <a:r>
                  <a:rPr lang="ru-RU" sz="1600" dirty="0" smtClean="0"/>
                  <a:t>который </a:t>
                </a:r>
                <a:r>
                  <a:rPr lang="ru-RU" sz="1600" dirty="0"/>
                  <a:t>влияет на степень </a:t>
                </a:r>
                <a:r>
                  <a:rPr lang="ru-RU" sz="1600" dirty="0" smtClean="0"/>
                  <a:t>диффузии</a:t>
                </a:r>
                <a:r>
                  <a:rPr lang="en-US" sz="1600" dirty="0" smtClean="0"/>
                  <a:t/>
                </a:r>
                <a:br>
                  <a:rPr lang="en-US" sz="1600" dirty="0" smtClean="0"/>
                </a:br>
                <a:r>
                  <a:rPr lang="ru-RU" sz="1600" dirty="0" smtClean="0"/>
                  <a:t>информации </a:t>
                </a:r>
                <a:r>
                  <a:rPr lang="ru-RU" sz="1600" dirty="0"/>
                  <a:t>извне социальной </a:t>
                </a:r>
                <a:r>
                  <a:rPr lang="ru-RU" sz="1600" dirty="0" smtClean="0"/>
                  <a:t>сети;</a:t>
                </a:r>
                <a:endParaRPr lang="ru-RU" dirty="0"/>
              </a:p>
              <a:p>
                <a:pPr marL="542925" indent="-361950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sz="1600" dirty="0"/>
                  <a:t>– </a:t>
                </a:r>
                <a:r>
                  <a:rPr lang="ru-RU" sz="1600" dirty="0" smtClean="0"/>
                  <a:t>скорость </a:t>
                </a:r>
                <a:r>
                  <a:rPr lang="ru-RU" sz="1600" dirty="0"/>
                  <a:t>роста информации за </a:t>
                </a:r>
                <a:r>
                  <a:rPr lang="ru-RU" sz="1600" dirty="0" smtClean="0"/>
                  <a:t>счёт</a:t>
                </a:r>
                <a:r>
                  <a:rPr lang="en-US" sz="1600" dirty="0" smtClean="0"/>
                  <a:t/>
                </a:r>
                <a:br>
                  <a:rPr lang="en-US" sz="1600" dirty="0" smtClean="0"/>
                </a:br>
                <a:r>
                  <a:rPr lang="ru-RU" sz="1600" dirty="0" smtClean="0"/>
                  <a:t>пользователей</a:t>
                </a:r>
                <a:r>
                  <a:rPr lang="ru-RU" sz="1600" dirty="0"/>
                  <a:t>, поделившихся новостью </a:t>
                </a:r>
                <a:r>
                  <a:rPr lang="ru-RU" sz="1600" dirty="0" smtClean="0"/>
                  <a:t>внутри</a:t>
                </a:r>
                <a:br>
                  <a:rPr lang="ru-RU" sz="1600" dirty="0" smtClean="0"/>
                </a:br>
                <a:r>
                  <a:rPr lang="ru-RU" sz="1600" dirty="0" smtClean="0"/>
                  <a:t>сети; </a:t>
                </a:r>
                <a:endParaRPr lang="ru-RU" sz="1600" dirty="0"/>
              </a:p>
              <a:p>
                <a:pPr marL="542925" indent="-361950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dirty="0"/>
                  <a:t> </a:t>
                </a:r>
                <a:r>
                  <a:rPr lang="en-US" sz="1600" dirty="0"/>
                  <a:t>–</a:t>
                </a:r>
                <a:r>
                  <a:rPr lang="ru-RU" sz="1600" dirty="0" smtClean="0"/>
                  <a:t>  </a:t>
                </a:r>
                <a:r>
                  <a:rPr lang="ru-RU" sz="1600" dirty="0"/>
                  <a:t>пропускная </a:t>
                </a:r>
                <a:r>
                  <a:rPr lang="ru-RU" sz="1600" dirty="0" smtClean="0"/>
                  <a:t>способность сети, </a:t>
                </a:r>
                <a:r>
                  <a:rPr lang="ru-RU" sz="1600" dirty="0"/>
                  <a:t>т.е. </a:t>
                </a:r>
                <a:r>
                  <a:rPr lang="ru-RU" sz="1600" dirty="0" smtClean="0"/>
                  <a:t/>
                </a:r>
                <a:br>
                  <a:rPr lang="ru-RU" sz="1600" dirty="0" smtClean="0"/>
                </a:br>
                <a:r>
                  <a:rPr lang="ru-RU" sz="1600" dirty="0" smtClean="0"/>
                  <a:t>Максимально возможное </a:t>
                </a:r>
                <a:r>
                  <a:rPr lang="ru-RU" sz="1600" dirty="0"/>
                  <a:t>количество </a:t>
                </a:r>
                <a:r>
                  <a:rPr lang="ru-RU" sz="1600" dirty="0" smtClean="0"/>
                  <a:t>поделив-</a:t>
                </a:r>
                <a:br>
                  <a:rPr lang="ru-RU" sz="1600" dirty="0" smtClean="0"/>
                </a:br>
                <a:r>
                  <a:rPr lang="ru-RU" sz="1600" dirty="0" err="1" smtClean="0"/>
                  <a:t>шихся</a:t>
                </a:r>
                <a:r>
                  <a:rPr lang="ru-RU" sz="1600" dirty="0" smtClean="0"/>
                  <a:t> новостью пользователей </a:t>
                </a:r>
                <a:r>
                  <a:rPr lang="ru-RU" sz="1600" dirty="0"/>
                  <a:t>на </a:t>
                </a:r>
                <a:r>
                  <a:rPr lang="ru-RU" sz="1600" dirty="0" smtClean="0"/>
                  <a:t>расстоянии</a:t>
                </a:r>
                <a:r>
                  <a:rPr lang="en-US" dirty="0">
                    <a:solidFill>
                      <a:prstClr val="white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ru-RU" sz="1600" dirty="0" smtClean="0"/>
                  <a:t> </a:t>
                </a:r>
                <a:br>
                  <a:rPr lang="ru-RU" sz="1600" dirty="0" smtClean="0"/>
                </a:br>
                <a:r>
                  <a:rPr lang="ru-RU" sz="1600" dirty="0" smtClean="0"/>
                  <a:t>(</a:t>
                </a:r>
                <a:r>
                  <a:rPr lang="ru-RU" sz="1600" dirty="0"/>
                  <a:t>см. предыдущий слайд).</a:t>
                </a:r>
              </a:p>
              <a:p>
                <a:pPr indent="180975"/>
                <a:endParaRPr lang="ru-RU" dirty="0"/>
              </a:p>
              <a:p>
                <a:pPr indent="180975"/>
                <a:r>
                  <a:rPr lang="ru-RU" dirty="0" smtClean="0"/>
                  <a:t>Это параболическое уравнение диффузии – </a:t>
                </a:r>
              </a:p>
              <a:p>
                <a:pPr indent="180975"/>
                <a:r>
                  <a:rPr lang="ru-RU" dirty="0">
                    <a:solidFill>
                      <a:srgbClr val="FFCC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Диффузия информации</a:t>
                </a:r>
                <a:r>
                  <a:rPr lang="ru-RU" dirty="0" smtClean="0"/>
                  <a:t>.</a:t>
                </a:r>
                <a:br>
                  <a:rPr lang="ru-RU" dirty="0" smtClean="0"/>
                </a:br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295400"/>
                <a:ext cx="8202090" cy="535736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815" y="3124200"/>
            <a:ext cx="3352800" cy="307340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753187" y="295736"/>
            <a:ext cx="628813" cy="767687"/>
          </a:xfrm>
        </p:spPr>
        <p:txBody>
          <a:bodyPr/>
          <a:lstStyle/>
          <a:p>
            <a:pPr marL="0" lvl="1" algn="ctr"/>
            <a:r>
              <a:rPr lang="ru-RU" dirty="0" smtClean="0">
                <a:latin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</a:rPr>
              <a:t>4</a:t>
            </a:r>
            <a:endParaRPr 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90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341" y="588737"/>
            <a:ext cx="7059090" cy="537882"/>
          </a:xfrm>
        </p:spPr>
        <p:txBody>
          <a:bodyPr/>
          <a:lstStyle/>
          <a:p>
            <a:r>
              <a:rPr lang="ru-RU" sz="2000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Локальный коэффициент </a:t>
            </a:r>
            <a:r>
              <a:rPr lang="ru-RU" sz="2000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кластеризации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7341" y="1322882"/>
            <a:ext cx="7943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Локальный </a:t>
            </a:r>
            <a:r>
              <a:rPr lang="ru-RU" dirty="0"/>
              <a:t>коэффициент </a:t>
            </a:r>
            <a:r>
              <a:rPr lang="ru-RU" dirty="0" smtClean="0"/>
              <a:t>кластеризации </a:t>
            </a:r>
            <a:r>
              <a:rPr lang="ru-RU" i="1" dirty="0">
                <a:solidFill>
                  <a:srgbClr val="FFC000"/>
                </a:solidFill>
              </a:rPr>
              <a:t>С</a:t>
            </a:r>
            <a:r>
              <a:rPr lang="ru-RU" dirty="0" smtClean="0"/>
              <a:t> относительно узла </a:t>
            </a:r>
            <a:r>
              <a:rPr lang="ru-RU" dirty="0">
                <a:solidFill>
                  <a:srgbClr val="FFC000"/>
                </a:solidFill>
              </a:rPr>
              <a:t>А</a:t>
            </a:r>
            <a:r>
              <a:rPr lang="ru-RU" dirty="0"/>
              <a:t> равен: </a:t>
            </a:r>
            <a:endParaRPr lang="en-US" dirty="0" smtClean="0"/>
          </a:p>
          <a:p>
            <a:r>
              <a:rPr lang="ru-RU" dirty="0" smtClean="0"/>
              <a:t>суммарное </a:t>
            </a:r>
            <a:r>
              <a:rPr lang="ru-RU" dirty="0"/>
              <a:t>число </a:t>
            </a:r>
            <a:r>
              <a:rPr lang="ru-RU" dirty="0" smtClean="0"/>
              <a:t>связей между соседями А, делённое </a:t>
            </a:r>
            <a:r>
              <a:rPr lang="ru-RU" dirty="0"/>
              <a:t>на максимально возможное число </a:t>
            </a:r>
            <a:r>
              <a:rPr lang="ru-RU" dirty="0" smtClean="0"/>
              <a:t>таких связей. Пример:</a:t>
            </a:r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1295400" y="2514600"/>
            <a:ext cx="5494186" cy="2411824"/>
            <a:chOff x="1295400" y="2463797"/>
            <a:chExt cx="5494186" cy="241182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295400" y="4598622"/>
              <a:ext cx="203585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Полносвязный кластер</a:t>
              </a:r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1684186" y="2463797"/>
              <a:ext cx="5105400" cy="2143436"/>
              <a:chOff x="1752600" y="3048000"/>
              <a:chExt cx="5105400" cy="2143436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752600" y="3048000"/>
                <a:ext cx="5105400" cy="2143436"/>
              </a:xfrm>
              <a:prstGeom prst="rect">
                <a:avLst/>
              </a:prstGeom>
            </p:spPr>
          </p:pic>
          <p:sp>
            <p:nvSpPr>
              <p:cNvPr id="5" name="Прямоугольник 4"/>
              <p:cNvSpPr/>
              <p:nvPr/>
            </p:nvSpPr>
            <p:spPr>
              <a:xfrm>
                <a:off x="2139315" y="4800600"/>
                <a:ext cx="83820" cy="2286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3990975" y="4811352"/>
                <a:ext cx="83820" cy="2286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5861685" y="4812579"/>
                <a:ext cx="83820" cy="2286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1" name="Прямоугольник 10"/>
          <p:cNvSpPr/>
          <p:nvPr/>
        </p:nvSpPr>
        <p:spPr>
          <a:xfrm>
            <a:off x="533400" y="5105400"/>
            <a:ext cx="80496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Чем выше локальный коэффициент кластеризации, тем выше вероятность того, что участник </a:t>
            </a:r>
            <a:r>
              <a:rPr lang="ru-RU" dirty="0" smtClean="0"/>
              <a:t>кластера входит </a:t>
            </a:r>
            <a:r>
              <a:rPr lang="ru-RU" dirty="0"/>
              <a:t>в состав устойчивой группы и обладает социальными компетенциями, </a:t>
            </a:r>
            <a:r>
              <a:rPr lang="ru-RU" dirty="0" smtClean="0"/>
              <a:t>характерными для этой группы.</a:t>
            </a:r>
            <a:r>
              <a:rPr lang="en-US" dirty="0" smtClean="0"/>
              <a:t> </a:t>
            </a:r>
            <a:endParaRPr lang="ru-RU" dirty="0" smtClean="0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753187" y="295736"/>
            <a:ext cx="628813" cy="767687"/>
          </a:xfrm>
        </p:spPr>
        <p:txBody>
          <a:bodyPr/>
          <a:lstStyle/>
          <a:p>
            <a:pPr marL="0" lvl="1" algn="ctr"/>
            <a:r>
              <a:rPr lang="ru-RU" dirty="0" smtClean="0">
                <a:latin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</a:rPr>
              <a:t>5</a:t>
            </a:r>
            <a:endParaRPr 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83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9600" y="1436149"/>
            <a:ext cx="811636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Рассчитать коэффициент кластеризации </a:t>
            </a:r>
            <a:r>
              <a:rPr lang="ru-RU" i="1" dirty="0" smtClean="0">
                <a:solidFill>
                  <a:srgbClr val="FFC000"/>
                </a:solidFill>
              </a:rPr>
              <a:t>С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smtClean="0"/>
              <a:t>относительно вершины </a:t>
            </a:r>
            <a:r>
              <a:rPr lang="ru-RU" dirty="0" smtClean="0">
                <a:solidFill>
                  <a:srgbClr val="FFC000"/>
                </a:solidFill>
              </a:rPr>
              <a:t>А</a:t>
            </a:r>
            <a:r>
              <a:rPr lang="ru-RU" dirty="0" smtClean="0"/>
              <a:t> какой-либо сети можно по формуле:</a:t>
            </a:r>
          </a:p>
          <a:p>
            <a:pPr algn="ctr">
              <a:spcAft>
                <a:spcPts val="1200"/>
              </a:spcAft>
            </a:pPr>
            <a:r>
              <a:rPr lang="ru-RU" dirty="0" smtClean="0"/>
              <a:t> </a:t>
            </a:r>
            <a:r>
              <a:rPr lang="ru-RU" sz="2000" i="1" dirty="0" smtClean="0">
                <a:solidFill>
                  <a:srgbClr val="FFC000"/>
                </a:solidFill>
              </a:rPr>
              <a:t>С</a:t>
            </a:r>
            <a:r>
              <a:rPr lang="ru-RU" sz="2000" dirty="0" smtClean="0">
                <a:solidFill>
                  <a:srgbClr val="FFC000"/>
                </a:solidFill>
              </a:rPr>
              <a:t>(А)=</a:t>
            </a:r>
            <a:r>
              <a:rPr lang="en-US" sz="2000" dirty="0" smtClean="0">
                <a:solidFill>
                  <a:srgbClr val="FFC000"/>
                </a:solidFill>
              </a:rPr>
              <a:t>K/M</a:t>
            </a:r>
            <a:r>
              <a:rPr lang="ru-RU" sz="2000" dirty="0" smtClean="0"/>
              <a:t>,</a:t>
            </a:r>
            <a:endParaRPr lang="en-US" sz="2000" dirty="0" smtClean="0">
              <a:solidFill>
                <a:srgbClr val="FFC000"/>
              </a:solidFill>
            </a:endParaRPr>
          </a:p>
          <a:p>
            <a:r>
              <a:rPr lang="ru-RU" dirty="0" smtClean="0"/>
              <a:t>где </a:t>
            </a:r>
            <a:r>
              <a:rPr lang="ru-RU" dirty="0" smtClean="0">
                <a:solidFill>
                  <a:srgbClr val="FFC000"/>
                </a:solidFill>
              </a:rPr>
              <a:t>К</a:t>
            </a:r>
            <a:r>
              <a:rPr lang="ru-RU" dirty="0" smtClean="0"/>
              <a:t> – реальное количество ребер графа сети, без учета связей с вершиной А, </a:t>
            </a:r>
            <a:br>
              <a:rPr lang="ru-RU" dirty="0" smtClean="0"/>
            </a:br>
            <a:r>
              <a:rPr lang="en-US" dirty="0" smtClean="0">
                <a:solidFill>
                  <a:srgbClr val="FFC000"/>
                </a:solidFill>
              </a:rPr>
              <a:t>M</a:t>
            </a:r>
            <a:r>
              <a:rPr lang="ru-RU" dirty="0" smtClean="0"/>
              <a:t> – максимально возможное количество ребер (</a:t>
            </a:r>
            <a:r>
              <a:rPr lang="ru-RU" dirty="0" err="1" smtClean="0"/>
              <a:t>полносвязный</a:t>
            </a:r>
            <a:r>
              <a:rPr lang="ru-RU" dirty="0" smtClean="0"/>
              <a:t> граф на основе имеющихся узлов сети) без учета связей с вершиной А</a:t>
            </a:r>
            <a:r>
              <a:rPr lang="ru-RU" dirty="0"/>
              <a:t>.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Пример:</a:t>
            </a:r>
          </a:p>
          <a:p>
            <a:r>
              <a:rPr lang="ru-RU" dirty="0" smtClean="0"/>
              <a:t>Рассчитаем </a:t>
            </a:r>
            <a:r>
              <a:rPr lang="ru-RU" dirty="0"/>
              <a:t>коэффициент кластеризации для вершины </a:t>
            </a:r>
            <a:r>
              <a:rPr lang="ru-RU" dirty="0" smtClean="0"/>
              <a:t>А показанной сети:</a:t>
            </a:r>
            <a:endParaRPr lang="ru-RU" dirty="0"/>
          </a:p>
          <a:p>
            <a:endParaRPr lang="ru-RU" dirty="0"/>
          </a:p>
          <a:p>
            <a:r>
              <a:rPr lang="ru-RU" dirty="0"/>
              <a:t>К</a:t>
            </a:r>
            <a:r>
              <a:rPr lang="en-US" dirty="0"/>
              <a:t> </a:t>
            </a:r>
            <a:r>
              <a:rPr lang="ru-RU" dirty="0"/>
              <a:t>=</a:t>
            </a:r>
            <a:r>
              <a:rPr lang="en-US" dirty="0"/>
              <a:t> </a:t>
            </a:r>
            <a:r>
              <a:rPr lang="ru-RU" dirty="0"/>
              <a:t>7</a:t>
            </a:r>
            <a:r>
              <a:rPr lang="en-US" dirty="0"/>
              <a:t> - </a:t>
            </a:r>
            <a:r>
              <a:rPr lang="ru-RU" dirty="0"/>
              <a:t>4</a:t>
            </a:r>
            <a:r>
              <a:rPr lang="en-US" dirty="0"/>
              <a:t> </a:t>
            </a:r>
            <a:r>
              <a:rPr lang="ru-RU" dirty="0"/>
              <a:t>=</a:t>
            </a:r>
            <a:r>
              <a:rPr lang="en-US" dirty="0"/>
              <a:t> </a:t>
            </a:r>
            <a:r>
              <a:rPr lang="ru-RU" dirty="0" smtClean="0"/>
              <a:t>3 </a:t>
            </a:r>
            <a:r>
              <a:rPr lang="ru-RU" sz="1400" dirty="0" smtClean="0"/>
              <a:t>(всего имеем 7 рёбер, 4 соединяются с вершиной А),</a:t>
            </a:r>
            <a:endParaRPr lang="ru-RU" dirty="0"/>
          </a:p>
          <a:p>
            <a:r>
              <a:rPr lang="en-US" dirty="0" smtClean="0"/>
              <a:t>M =</a:t>
            </a:r>
            <a:r>
              <a:rPr lang="ru-RU" dirty="0" smtClean="0"/>
              <a:t> </a:t>
            </a:r>
            <a:r>
              <a:rPr lang="ru-RU" dirty="0"/>
              <a:t> </a:t>
            </a:r>
            <a:r>
              <a:rPr lang="ru-RU" dirty="0" smtClean="0"/>
              <a:t>5(5-1</a:t>
            </a:r>
            <a:r>
              <a:rPr lang="ru-RU" dirty="0"/>
              <a:t>)/2</a:t>
            </a:r>
            <a:r>
              <a:rPr lang="en-US" dirty="0" smtClean="0"/>
              <a:t> </a:t>
            </a:r>
            <a:r>
              <a:rPr lang="ru-RU" dirty="0" smtClean="0"/>
              <a:t>– 4 = 1</a:t>
            </a:r>
            <a:r>
              <a:rPr lang="en-US" dirty="0" smtClean="0"/>
              <a:t>0 </a:t>
            </a:r>
            <a:r>
              <a:rPr lang="en-US" dirty="0"/>
              <a:t>- 4 = </a:t>
            </a:r>
            <a:r>
              <a:rPr lang="en-US" dirty="0" smtClean="0"/>
              <a:t>6</a:t>
            </a:r>
            <a:r>
              <a:rPr lang="ru-RU" dirty="0" smtClean="0"/>
              <a:t> </a:t>
            </a:r>
            <a:r>
              <a:rPr lang="ru-RU" sz="1400" dirty="0"/>
              <a:t>(всего </a:t>
            </a:r>
            <a:r>
              <a:rPr lang="ru-RU" sz="1400" dirty="0" smtClean="0"/>
              <a:t>возможно 10 рёбер),</a:t>
            </a:r>
          </a:p>
          <a:p>
            <a:endParaRPr lang="en-US" sz="1400" dirty="0"/>
          </a:p>
          <a:p>
            <a:r>
              <a:rPr lang="en-US" i="1" dirty="0" smtClean="0"/>
              <a:t>C</a:t>
            </a:r>
            <a:r>
              <a:rPr lang="ru-RU" dirty="0" smtClean="0"/>
              <a:t>(А)</a:t>
            </a:r>
            <a:r>
              <a:rPr lang="en-US" dirty="0" smtClean="0"/>
              <a:t> = 3/6</a:t>
            </a:r>
            <a:r>
              <a:rPr lang="ru-RU" dirty="0" smtClean="0"/>
              <a:t> = 0.5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07341" y="604760"/>
            <a:ext cx="7059090" cy="697075"/>
          </a:xfrm>
        </p:spPr>
        <p:txBody>
          <a:bodyPr/>
          <a:lstStyle/>
          <a:p>
            <a:r>
              <a:rPr lang="ru-RU" sz="2000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Практический расчет локального коэффициента кластеризации сети</a:t>
            </a:r>
            <a:endParaRPr lang="ru-RU" sz="2000" dirty="0">
              <a:solidFill>
                <a:srgbClr val="FF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096000" y="4648200"/>
            <a:ext cx="2590801" cy="1752600"/>
            <a:chOff x="609600" y="4800600"/>
            <a:chExt cx="2590801" cy="17526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09600" y="4800600"/>
              <a:ext cx="2590801" cy="1752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1714500" y="4876800"/>
              <a:ext cx="381000" cy="40683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А</a:t>
              </a:r>
              <a:endParaRPr lang="ru-RU" dirty="0"/>
            </a:p>
          </p:txBody>
        </p:sp>
        <p:sp>
          <p:nvSpPr>
            <p:cNvPr id="8" name="Овал 7"/>
            <p:cNvSpPr/>
            <p:nvPr/>
          </p:nvSpPr>
          <p:spPr>
            <a:xfrm>
              <a:off x="856488" y="5286827"/>
              <a:ext cx="381000" cy="40683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  <a:endParaRPr lang="ru-RU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2514600" y="5286827"/>
              <a:ext cx="381000" cy="40683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  <a:endParaRPr lang="ru-RU" dirty="0"/>
            </a:p>
          </p:txBody>
        </p:sp>
        <p:sp>
          <p:nvSpPr>
            <p:cNvPr id="10" name="Овал 9"/>
            <p:cNvSpPr/>
            <p:nvPr/>
          </p:nvSpPr>
          <p:spPr>
            <a:xfrm>
              <a:off x="1231392" y="6006810"/>
              <a:ext cx="381000" cy="40683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ru-RU" dirty="0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2132076" y="6006810"/>
              <a:ext cx="381000" cy="40683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  <a:endParaRPr lang="ru-RU" dirty="0"/>
            </a:p>
          </p:txBody>
        </p:sp>
        <p:cxnSp>
          <p:nvCxnSpPr>
            <p:cNvPr id="13" name="Прямая соединительная линия 12"/>
            <p:cNvCxnSpPr>
              <a:stCxn id="7" idx="2"/>
              <a:endCxn id="8" idx="7"/>
            </p:cNvCxnSpPr>
            <p:nvPr/>
          </p:nvCxnSpPr>
          <p:spPr>
            <a:xfrm flipH="1">
              <a:off x="1181692" y="5080219"/>
              <a:ext cx="532808" cy="2661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>
              <a:stCxn id="7" idx="3"/>
              <a:endCxn id="10" idx="0"/>
            </p:cNvCxnSpPr>
            <p:nvPr/>
          </p:nvCxnSpPr>
          <p:spPr>
            <a:xfrm flipH="1">
              <a:off x="1421892" y="5224057"/>
              <a:ext cx="348404" cy="78275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>
              <a:stCxn id="7" idx="5"/>
              <a:endCxn id="11" idx="0"/>
            </p:cNvCxnSpPr>
            <p:nvPr/>
          </p:nvCxnSpPr>
          <p:spPr>
            <a:xfrm>
              <a:off x="2039704" y="5224057"/>
              <a:ext cx="282872" cy="78275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>
              <a:stCxn id="7" idx="6"/>
              <a:endCxn id="9" idx="1"/>
            </p:cNvCxnSpPr>
            <p:nvPr/>
          </p:nvCxnSpPr>
          <p:spPr>
            <a:xfrm>
              <a:off x="2095500" y="5080219"/>
              <a:ext cx="474896" cy="2661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>
              <a:stCxn id="8" idx="4"/>
              <a:endCxn id="10" idx="1"/>
            </p:cNvCxnSpPr>
            <p:nvPr/>
          </p:nvCxnSpPr>
          <p:spPr>
            <a:xfrm>
              <a:off x="1046988" y="5693664"/>
              <a:ext cx="240200" cy="3727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>
              <a:stCxn id="8" idx="5"/>
              <a:endCxn id="11" idx="2"/>
            </p:cNvCxnSpPr>
            <p:nvPr/>
          </p:nvCxnSpPr>
          <p:spPr>
            <a:xfrm>
              <a:off x="1181692" y="5634084"/>
              <a:ext cx="950384" cy="5761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>
              <a:stCxn id="10" idx="6"/>
              <a:endCxn id="9" idx="3"/>
            </p:cNvCxnSpPr>
            <p:nvPr/>
          </p:nvCxnSpPr>
          <p:spPr>
            <a:xfrm flipV="1">
              <a:off x="1612392" y="5634084"/>
              <a:ext cx="958004" cy="5761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Группа 14"/>
          <p:cNvGrpSpPr/>
          <p:nvPr/>
        </p:nvGrpSpPr>
        <p:grpSpPr>
          <a:xfrm>
            <a:off x="2722224" y="5438505"/>
            <a:ext cx="2348498" cy="619323"/>
            <a:chOff x="2514600" y="5257800"/>
            <a:chExt cx="2348498" cy="619323"/>
          </a:xfrm>
        </p:grpSpPr>
        <p:sp>
          <p:nvSpPr>
            <p:cNvPr id="14" name="Овальная выноска 13"/>
            <p:cNvSpPr/>
            <p:nvPr/>
          </p:nvSpPr>
          <p:spPr>
            <a:xfrm>
              <a:off x="2514601" y="5257800"/>
              <a:ext cx="2286000" cy="619323"/>
            </a:xfrm>
            <a:prstGeom prst="wedgeEllipseCallout">
              <a:avLst>
                <a:gd name="adj1" fmla="val -87811"/>
                <a:gd name="adj2" fmla="val -81600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Прямоугольник 11"/>
                <p:cNvSpPr/>
                <p:nvPr/>
              </p:nvSpPr>
              <p:spPr>
                <a:xfrm>
                  <a:off x="2514600" y="5410200"/>
                  <a:ext cx="2348498" cy="46692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7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120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ru-RU" sz="12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2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12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−1)</m:t>
                            </m:r>
                          </m:num>
                          <m:den>
                            <m:r>
                              <a:rPr lang="en-US" sz="12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ru-RU" sz="1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 −полносвязный</m:t>
                        </m:r>
                      </m:oMath>
                    </m:oMathPara>
                  </a14:m>
                  <a:endParaRPr lang="ru-RU" sz="1200" b="0" i="1" dirty="0" smtClean="0">
                    <a:solidFill>
                      <a:srgbClr val="FFC000"/>
                    </a:solidFill>
                    <a:latin typeface="Cambria Math" panose="02040503050406030204" pitchFamily="18" charset="0"/>
                  </a:endParaRPr>
                </a:p>
                <a:p>
                  <a:pPr>
                    <a:lnSpc>
                      <a:spcPct val="70000"/>
                    </a:lnSpc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ru-RU" sz="12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граф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2" name="Прямоугольник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4600" y="5410200"/>
                  <a:ext cx="2348498" cy="466923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t="-11842" b="-526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753187" y="295736"/>
            <a:ext cx="628813" cy="767687"/>
          </a:xfrm>
        </p:spPr>
        <p:txBody>
          <a:bodyPr/>
          <a:lstStyle/>
          <a:p>
            <a:pPr marL="0" lvl="1" algn="ctr"/>
            <a:r>
              <a:rPr lang="ru-RU" dirty="0" smtClean="0">
                <a:latin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</a:rPr>
              <a:t>6</a:t>
            </a:r>
            <a:endParaRPr 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99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341" y="715488"/>
            <a:ext cx="7059090" cy="537882"/>
          </a:xfrm>
        </p:spPr>
        <p:txBody>
          <a:bodyPr/>
          <a:lstStyle/>
          <a:p>
            <a:r>
              <a:rPr lang="ru-RU" sz="2000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Глобальный коэффициент </a:t>
            </a:r>
            <a:r>
              <a:rPr lang="ru-RU" sz="2000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кластеризации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716866" y="1371600"/>
                <a:ext cx="7750859" cy="4796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/>
                  <a:t>– это среднее </a:t>
                </a:r>
                <a:r>
                  <a:rPr lang="ru-RU" dirty="0"/>
                  <a:t>значение </a:t>
                </a:r>
                <a:r>
                  <a:rPr lang="ru-RU" dirty="0" smtClean="0"/>
                  <a:t>коэффициента кластеризации для всех узлов сети. Определяется как среднеарифметическое значение локальных коэффициентов кластеризации всех узлов:</a:t>
                </a:r>
              </a:p>
              <a:p>
                <a:endParaRPr lang="ru-RU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ℂ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dirty="0" smtClean="0"/>
              </a:p>
              <a:p>
                <a:r>
                  <a:rPr lang="ru-RU" dirty="0" smtClean="0"/>
                  <a:t>где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ru-RU" dirty="0" smtClean="0"/>
                  <a:t> – номер узла,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dirty="0" smtClean="0"/>
                  <a:t> – коэффициент кластеризации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ru-RU" dirty="0" smtClean="0"/>
                  <a:t>-того узла. </a:t>
                </a:r>
              </a:p>
              <a:p>
                <a:endParaRPr lang="ru-RU" dirty="0"/>
              </a:p>
              <a:p>
                <a:r>
                  <a:rPr lang="ru-RU" dirty="0"/>
                  <a:t>Когда коэффициент </a:t>
                </a:r>
                <a:r>
                  <a:rPr lang="ru-RU" dirty="0" smtClean="0"/>
                  <a:t>кластеризации сети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ru-RU" dirty="0" smtClean="0"/>
                  <a:t> </a:t>
                </a:r>
                <a:r>
                  <a:rPr lang="ru-RU" dirty="0"/>
                  <a:t>высокий – это означает, что </a:t>
                </a:r>
                <a:r>
                  <a:rPr lang="ru-RU" dirty="0" smtClean="0"/>
                  <a:t>сеть чрезвычайно </a:t>
                </a:r>
                <a:r>
                  <a:rPr lang="ru-RU" dirty="0"/>
                  <a:t>плотно </a:t>
                </a:r>
                <a:r>
                  <a:rPr lang="ru-RU" dirty="0" smtClean="0"/>
                  <a:t>сгруппирована </a:t>
                </a:r>
                <a:r>
                  <a:rPr lang="ru-RU" dirty="0"/>
                  <a:t>вокруг </a:t>
                </a:r>
                <a:r>
                  <a:rPr lang="ru-RU" dirty="0" smtClean="0"/>
                  <a:t>нескольких </a:t>
                </a:r>
                <a:r>
                  <a:rPr lang="ru-RU" dirty="0">
                    <a:solidFill>
                      <a:srgbClr val="FFC000"/>
                    </a:solidFill>
                  </a:rPr>
                  <a:t>предпочтительных</a:t>
                </a:r>
                <a:r>
                  <a:rPr lang="ru-RU" dirty="0" smtClean="0"/>
                  <a:t> </a:t>
                </a:r>
                <a:r>
                  <a:rPr lang="ru-RU" dirty="0"/>
                  <a:t>узлов; </a:t>
                </a:r>
                <a:r>
                  <a:rPr lang="ru-RU" dirty="0" smtClean="0"/>
                  <a:t>когда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ru-RU" dirty="0"/>
                  <a:t> низкий – это значит, что связи в </a:t>
                </a:r>
                <a:r>
                  <a:rPr lang="ru-RU" dirty="0" smtClean="0"/>
                  <a:t>сети относительно </a:t>
                </a:r>
                <a:r>
                  <a:rPr lang="ru-RU" dirty="0"/>
                  <a:t>равномерно распространены среди всех узлов</a:t>
                </a:r>
                <a:r>
                  <a:rPr lang="ru-RU" dirty="0" smtClean="0"/>
                  <a:t>.</a:t>
                </a:r>
              </a:p>
              <a:p>
                <a:endParaRPr lang="ru-RU" dirty="0"/>
              </a:p>
              <a:p>
                <a:endParaRPr lang="ru-RU" dirty="0" smtClean="0"/>
              </a:p>
              <a:p>
                <a:pPr algn="ctr">
                  <a:spcBef>
                    <a:spcPts val="1200"/>
                  </a:spcBef>
                </a:pPr>
                <a:r>
                  <a:rPr lang="ru-RU" dirty="0" smtClean="0"/>
                  <a:t>Мы обсудили ключевые понятия и термины комплексных сетей, </a:t>
                </a:r>
                <a:br>
                  <a:rPr lang="ru-RU" dirty="0" smtClean="0"/>
                </a:br>
                <a:r>
                  <a:rPr lang="ru-RU" dirty="0" smtClean="0"/>
                  <a:t>теперь рассмотрим различные модели сетей.</a:t>
                </a: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66" y="1371600"/>
                <a:ext cx="7750859" cy="4796441"/>
              </a:xfrm>
              <a:prstGeom prst="rect">
                <a:avLst/>
              </a:prstGeom>
              <a:blipFill rotWithShape="0">
                <a:blip r:embed="rId2"/>
                <a:stretch>
                  <a:fillRect l="-708" t="-635" b="-10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1295400" y="4419600"/>
            <a:ext cx="6070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_________________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753187" y="295736"/>
            <a:ext cx="628813" cy="767687"/>
          </a:xfrm>
        </p:spPr>
        <p:txBody>
          <a:bodyPr/>
          <a:lstStyle/>
          <a:p>
            <a:pPr marL="0" lvl="1" algn="ctr"/>
            <a:r>
              <a:rPr lang="ru-RU" dirty="0" smtClean="0">
                <a:latin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</a:rPr>
              <a:t>7</a:t>
            </a:r>
            <a:endParaRPr 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97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685800" y="457200"/>
            <a:ext cx="7010400" cy="9144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 sz="28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 комплексных сетей</a:t>
            </a:r>
            <a:r>
              <a:rPr lang="ru-RU" sz="2800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регулярного и </a:t>
            </a:r>
            <a:r>
              <a:rPr lang="ru-RU" sz="2000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случайного графа </a:t>
            </a:r>
            <a:r>
              <a:rPr lang="ru-RU" sz="20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(1956 г.)</a:t>
            </a:r>
            <a:r>
              <a:rPr lang="ru-RU" sz="28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81000" y="4774773"/>
                <a:ext cx="8458200" cy="15940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sz="1600" dirty="0" smtClean="0"/>
                  <a:t>Типично </a:t>
                </a:r>
                <a:r>
                  <a:rPr lang="ru-RU" sz="1600" dirty="0"/>
                  <a:t>среднее количество знакомств (</a:t>
                </a:r>
                <a14:m>
                  <m:oMath xmlns:m="http://schemas.openxmlformats.org/officeDocument/2006/math">
                    <m:r>
                      <a:rPr lang="ru-RU" sz="1600">
                        <a:latin typeface="Cambria Math" panose="02040503050406030204" pitchFamily="18" charset="0"/>
                      </a:rPr>
                      <m:t>рёбер)</m:t>
                    </m:r>
                  </m:oMath>
                </a14:m>
                <a:r>
                  <a:rPr lang="ru-RU" sz="1600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66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ru-RU" sz="1600" dirty="0" smtClean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=50</a:t>
                </a:r>
                <a:r>
                  <a:rPr lang="ru-RU" sz="1600" dirty="0" smtClean="0"/>
                  <a:t>. Средняя </a:t>
                </a:r>
                <a:r>
                  <a:rPr lang="ru-RU" sz="1600" dirty="0"/>
                  <a:t>длина п</a:t>
                </a:r>
                <a14:m>
                  <m:oMath xmlns:m="http://schemas.openxmlformats.org/officeDocument/2006/math">
                    <m:r>
                      <a:rPr lang="ru-RU" sz="1600">
                        <a:latin typeface="Cambria Math" panose="02040503050406030204" pitchFamily="18" charset="0"/>
                      </a:rPr>
                      <m:t>ути</m:t>
                    </m:r>
                  </m:oMath>
                </a14:m>
                <a:r>
                  <a:rPr lang="ru-RU" sz="1600" dirty="0" smtClean="0"/>
                  <a:t> </a:t>
                </a:r>
                <a:r>
                  <a:rPr lang="ru-RU" sz="1600" dirty="0"/>
                  <a:t>для случайного </a:t>
                </a:r>
                <a:r>
                  <a:rPr lang="ru-RU" sz="1600" dirty="0" smtClean="0"/>
                  <a:t>графа мало </a:t>
                </a:r>
                <a:r>
                  <a:rPr lang="ru-RU" sz="1600" dirty="0"/>
                  <a:t>зависит от размеров общества. </a:t>
                </a:r>
                <a:r>
                  <a:rPr lang="ru-RU" sz="1600" dirty="0" smtClean="0"/>
                  <a:t>Например,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ru-RU" sz="1600" i="1" baseline="3000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  <m:r>
                      <a:rPr lang="en-US" sz="1600" i="1"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50</m:t>
                        </m:r>
                      </m:e>
                    </m:func>
                  </m:oMath>
                </a14:m>
                <a:r>
                  <a:rPr lang="ru-RU" sz="1600" dirty="0"/>
                  <a:t> ≈ 2 и в тоже время для всей Земли – это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ru-RU" sz="1600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</m:fName>
                      <m:e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7·10</m:t>
                        </m:r>
                        <m:r>
                          <a:rPr lang="ru-RU" sz="1600" i="1" baseline="3000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func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ru-RU" sz="1600" i="1">
                            <a:latin typeface="Cambria Math" panose="02040503050406030204" pitchFamily="18" charset="0"/>
                          </a:rPr>
                          <m:t>50</m:t>
                        </m:r>
                      </m:e>
                    </m:func>
                  </m:oMath>
                </a14:m>
                <a:r>
                  <a:rPr lang="ru-RU" sz="1600" dirty="0"/>
                  <a:t> ≈ 6 (</a:t>
                </a:r>
                <a:r>
                  <a:rPr lang="ru-RU" sz="1600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шесть </a:t>
                </a:r>
                <a:r>
                  <a:rPr lang="ru-RU" sz="1600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рукопожатий </a:t>
                </a:r>
                <a:r>
                  <a:rPr lang="ru-RU" sz="1600" dirty="0" smtClean="0"/>
                  <a:t>– </a:t>
                </a:r>
                <a:r>
                  <a:rPr lang="en-US" sz="1600" dirty="0" smtClean="0">
                    <a:hlinkClick r:id="rId2"/>
                  </a:rPr>
                  <a:t>ru.wikipedia.org/wiki/</a:t>
                </a:r>
                <a:r>
                  <a:rPr lang="ru-RU" sz="1600" dirty="0" err="1" smtClean="0">
                    <a:hlinkClick r:id="rId2"/>
                  </a:rPr>
                  <a:t>Мир_тесен</a:t>
                </a:r>
                <a:r>
                  <a:rPr lang="ru-RU" sz="1600" dirty="0" smtClean="0"/>
                  <a:t> – эксперимент социолога</a:t>
                </a:r>
                <a:r>
                  <a:rPr lang="ru-RU" sz="1600" dirty="0"/>
                  <a:t> Стэнли </a:t>
                </a:r>
                <a:r>
                  <a:rPr lang="ru-RU" sz="1600" dirty="0" err="1" smtClean="0"/>
                  <a:t>Милгрэма</a:t>
                </a:r>
                <a:r>
                  <a:rPr lang="ru-RU" sz="1600" dirty="0" smtClean="0"/>
                  <a:t>, </a:t>
                </a:r>
                <a:r>
                  <a:rPr lang="ru-RU" sz="1600" dirty="0"/>
                  <a:t>1967 год</a:t>
                </a:r>
                <a:r>
                  <a:rPr lang="ru-RU" sz="1600" dirty="0" smtClean="0"/>
                  <a:t>).</a:t>
                </a:r>
              </a:p>
              <a:p>
                <a:pPr>
                  <a:spcAft>
                    <a:spcPts val="600"/>
                  </a:spcAft>
                </a:pPr>
                <a:endParaRPr lang="ru-RU" sz="600" dirty="0" smtClean="0"/>
              </a:p>
              <a:p>
                <a:pPr>
                  <a:spcAft>
                    <a:spcPts val="600"/>
                  </a:spcAft>
                </a:pPr>
                <a:r>
                  <a:rPr lang="ru-RU" sz="1600" dirty="0" smtClean="0"/>
                  <a:t>Однако, модели регулярного и случайного </a:t>
                </a:r>
                <a:r>
                  <a:rPr lang="ru-RU" sz="1600" dirty="0"/>
                  <a:t>графов не определяет всех свойств реальных сетей. </a:t>
                </a: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774773"/>
                <a:ext cx="8458200" cy="1594091"/>
              </a:xfrm>
              <a:prstGeom prst="rect">
                <a:avLst/>
              </a:prstGeom>
              <a:blipFill rotWithShape="0">
                <a:blip r:embed="rId3"/>
                <a:stretch>
                  <a:fillRect l="-433" r="-288" b="-38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9325" y="1326916"/>
            <a:ext cx="2478475" cy="24149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4375" y="1695053"/>
            <a:ext cx="2262897" cy="2262897"/>
          </a:xfrm>
          <a:prstGeom prst="rect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573" y="1401252"/>
            <a:ext cx="2238027" cy="22380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76250" y="3755011"/>
                <a:ext cx="403860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/>
                  <a:t>В </a:t>
                </a:r>
                <a:r>
                  <a:rPr lang="ru-RU" dirty="0"/>
                  <a:t>любом </a:t>
                </a:r>
                <a:r>
                  <a:rPr lang="ru-RU" dirty="0" smtClean="0"/>
                  <a:t>месте сеть устроена одинаково</a:t>
                </a:r>
                <a:r>
                  <a:rPr lang="en-US" dirty="0" smtClean="0"/>
                  <a:t> (</a:t>
                </a:r>
                <a:r>
                  <a:rPr lang="ru-RU" dirty="0" smtClean="0"/>
                  <a:t>регулярно</a:t>
                </a:r>
                <a:r>
                  <a:rPr lang="en-US" dirty="0" smtClean="0"/>
                  <a:t>)</a:t>
                </a:r>
                <a:r>
                  <a:rPr lang="ru-RU" dirty="0" smtClean="0"/>
                  <a:t>, например, кольцевая решётка: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66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rgbClr val="FFFF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solidFill>
                          <a:srgbClr val="FFFF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ru-RU" dirty="0" smtClean="0"/>
                  <a:t>,</a:t>
                </a:r>
                <a:r>
                  <a:rPr lang="en-US" dirty="0" smtClean="0"/>
                  <a:t> </a:t>
                </a:r>
                <a:r>
                  <a:rPr lang="ru-RU" i="1" dirty="0" smtClean="0">
                    <a:solidFill>
                      <a:srgbClr val="FFFF66"/>
                    </a:solidFill>
                  </a:rPr>
                  <a:t>С </a:t>
                </a:r>
                <a:r>
                  <a:rPr lang="en-US" dirty="0" smtClean="0">
                    <a:solidFill>
                      <a:srgbClr val="FFFF66"/>
                    </a:solidFill>
                    <a:latin typeface="Cambria Math" panose="02040503050406030204" pitchFamily="18" charset="0"/>
                  </a:rPr>
                  <a:t>=3/4</a:t>
                </a:r>
                <a:endParaRPr lang="ru-RU" dirty="0">
                  <a:solidFill>
                    <a:srgbClr val="FFFF66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" y="3755011"/>
                <a:ext cx="4038600" cy="923330"/>
              </a:xfrm>
              <a:prstGeom prst="rect">
                <a:avLst/>
              </a:prstGeom>
              <a:blipFill rotWithShape="0">
                <a:blip r:embed="rId7"/>
                <a:stretch>
                  <a:fillRect l="-1207" t="-3974" b="-99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5016935" y="4027195"/>
                <a:ext cx="321266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/>
                  <a:t>Граф со случайными связями: </a:t>
                </a:r>
                <a:br>
                  <a:rPr lang="ru-RU" dirty="0" smtClean="0"/>
                </a:b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66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solidFill>
                          <a:srgbClr val="FFFF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func>
                      <m:funcPr>
                        <m:ctrlPr>
                          <a:rPr lang="en-US" i="1">
                            <a:solidFill>
                              <a:srgbClr val="FFFF66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FF66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solidFill>
                              <a:srgbClr val="FFFF66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  <m:r>
                      <a:rPr lang="en-US" i="1">
                        <a:solidFill>
                          <a:srgbClr val="FFFF66"/>
                        </a:solidFill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i="1">
                            <a:solidFill>
                              <a:srgbClr val="FFFF66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FF66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solidFill>
                              <a:srgbClr val="FFFF66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func>
                  </m:oMath>
                </a14:m>
                <a:r>
                  <a:rPr lang="ru-RU" dirty="0" smtClean="0"/>
                  <a:t>,</a:t>
                </a:r>
                <a:r>
                  <a:rPr lang="en-US" dirty="0" smtClean="0"/>
                  <a:t> </a:t>
                </a:r>
                <a:r>
                  <a:rPr lang="ru-RU" i="1" dirty="0" smtClean="0">
                    <a:solidFill>
                      <a:srgbClr val="FFFF66"/>
                    </a:solidFill>
                  </a:rPr>
                  <a:t>С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FFFF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ru-RU" dirty="0" smtClean="0">
                    <a:solidFill>
                      <a:srgbClr val="FFFF66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i="1" dirty="0" smtClean="0">
                    <a:solidFill>
                      <a:srgbClr val="FFFF66"/>
                    </a:solidFill>
                    <a:latin typeface="Cambria Math" panose="02040503050406030204" pitchFamily="18" charset="0"/>
                  </a:rPr>
                  <a:t>z</a:t>
                </a:r>
                <a:r>
                  <a:rPr lang="en-US" dirty="0" smtClean="0">
                    <a:solidFill>
                      <a:srgbClr val="FFFF66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1" dirty="0" smtClean="0">
                    <a:solidFill>
                      <a:srgbClr val="FFFF66"/>
                    </a:solidFill>
                    <a:latin typeface="Cambria Math" panose="02040503050406030204" pitchFamily="18" charset="0"/>
                  </a:rPr>
                  <a:t>N</a:t>
                </a:r>
                <a:endParaRPr lang="ru-RU" i="1" dirty="0">
                  <a:solidFill>
                    <a:srgbClr val="FFFF66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935" y="4027195"/>
                <a:ext cx="3212665" cy="646331"/>
              </a:xfrm>
              <a:prstGeom prst="rect">
                <a:avLst/>
              </a:prstGeom>
              <a:blipFill rotWithShape="0">
                <a:blip r:embed="rId8"/>
                <a:stretch>
                  <a:fillRect l="-1708" t="-5660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753187" y="295736"/>
            <a:ext cx="628813" cy="767687"/>
          </a:xfrm>
        </p:spPr>
        <p:txBody>
          <a:bodyPr/>
          <a:lstStyle/>
          <a:p>
            <a:pPr marL="0" lvl="1" algn="ctr"/>
            <a:r>
              <a:rPr lang="ru-RU" dirty="0" smtClean="0">
                <a:latin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</a:rPr>
              <a:t>8</a:t>
            </a:r>
            <a:endParaRPr 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13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48298" y="4419600"/>
                <a:ext cx="8062302" cy="1908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ru-RU" dirty="0" smtClean="0"/>
                  <a:t>Модель малого мира – это смесь регулярного и случайного графа с учётом </a:t>
                </a:r>
                <a:r>
                  <a:rPr lang="ru-RU" dirty="0"/>
                  <a:t>кластеризации</a:t>
                </a:r>
                <a:r>
                  <a:rPr lang="ru-RU" dirty="0" smtClean="0">
                    <a:solidFill>
                      <a:srgbClr val="FFFF00"/>
                    </a:solidFill>
                  </a:rPr>
                  <a:t> </a:t>
                </a:r>
                <a:r>
                  <a:rPr lang="ru-RU" dirty="0" smtClean="0"/>
                  <a:t>соседних членов общества и наличием «случайных» дальних связей.</a:t>
                </a:r>
              </a:p>
              <a:p>
                <a:pPr>
                  <a:spcAft>
                    <a:spcPts val="1200"/>
                  </a:spcAft>
                </a:pPr>
                <a:r>
                  <a:rPr lang="ru-RU" dirty="0" smtClean="0"/>
                  <a:t>Здесь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66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>
                        <a:solidFill>
                          <a:srgbClr val="FFFF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func>
                      <m:funcPr>
                        <m:ctrlPr>
                          <a:rPr lang="en-US" i="1">
                            <a:solidFill>
                              <a:srgbClr val="FFFF66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FF66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solidFill>
                              <a:srgbClr val="FFFF66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</m:oMath>
                </a14:m>
                <a:r>
                  <a:rPr lang="ru-RU" dirty="0" smtClean="0"/>
                  <a:t>, а коэффициент кластеризации </a:t>
                </a:r>
                <a:r>
                  <a:rPr lang="ru-RU" b="1" dirty="0" smtClean="0">
                    <a:solidFill>
                      <a:srgbClr val="FFFF66"/>
                    </a:solidFill>
                  </a:rPr>
                  <a:t>1</a:t>
                </a:r>
                <a:r>
                  <a:rPr lang="ru-RU" dirty="0" smtClean="0">
                    <a:solidFill>
                      <a:srgbClr val="FFFF66"/>
                    </a:solidFill>
                  </a:rPr>
                  <a:t>/</a:t>
                </a:r>
                <a:r>
                  <a:rPr lang="ru-RU" b="1" i="1" dirty="0" smtClean="0">
                    <a:solidFill>
                      <a:srgbClr val="FFFF66"/>
                    </a:solidFill>
                  </a:rPr>
                  <a:t>N</a:t>
                </a:r>
                <a:r>
                  <a:rPr lang="en-US" b="1" i="1" dirty="0" smtClean="0">
                    <a:solidFill>
                      <a:srgbClr val="FFFF66"/>
                    </a:solidFill>
                  </a:rPr>
                  <a:t> </a:t>
                </a:r>
                <a:r>
                  <a:rPr lang="en-US" dirty="0">
                    <a:solidFill>
                      <a:srgbClr val="FFFF66"/>
                    </a:solidFill>
                  </a:rPr>
                  <a:t>&lt;&lt; </a:t>
                </a:r>
                <a:r>
                  <a:rPr lang="ru-RU" i="1" dirty="0">
                    <a:solidFill>
                      <a:srgbClr val="FFFF66"/>
                    </a:solidFill>
                  </a:rPr>
                  <a:t>C</a:t>
                </a:r>
                <a:r>
                  <a:rPr lang="en-US" i="1" dirty="0">
                    <a:solidFill>
                      <a:srgbClr val="FFFF66"/>
                    </a:solidFill>
                  </a:rPr>
                  <a:t> </a:t>
                </a:r>
                <a:r>
                  <a:rPr lang="en-US" dirty="0">
                    <a:solidFill>
                      <a:srgbClr val="FFFF66"/>
                    </a:solidFill>
                  </a:rPr>
                  <a:t>&lt;&lt; 1</a:t>
                </a:r>
                <a:r>
                  <a:rPr lang="ru-RU" dirty="0"/>
                  <a:t> . </a:t>
                </a:r>
                <a:r>
                  <a:rPr lang="ru-RU" dirty="0" smtClean="0"/>
                  <a:t/>
                </a:r>
                <a:br>
                  <a:rPr lang="ru-RU" dirty="0" smtClean="0"/>
                </a:br>
                <a:r>
                  <a:rPr lang="ru-RU" dirty="0" smtClean="0"/>
                  <a:t>Кластеризация много выше чем в случайном графе и много ниже чем в регулярном или полносвязном графе.</a:t>
                </a:r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98" y="4419600"/>
                <a:ext cx="8062302" cy="1908215"/>
              </a:xfrm>
              <a:prstGeom prst="rect">
                <a:avLst/>
              </a:prstGeom>
              <a:blipFill rotWithShape="0">
                <a:blip r:embed="rId2"/>
                <a:stretch>
                  <a:fillRect l="-680" t="-1597" b="-41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685800" y="457200"/>
            <a:ext cx="7010400" cy="9144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 sz="28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 комплексных сетей</a:t>
            </a:r>
            <a:r>
              <a:rPr lang="ru-RU" sz="2800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малого</a:t>
            </a:r>
            <a:r>
              <a:rPr lang="en-US" sz="2000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тесного</a:t>
            </a:r>
            <a:r>
              <a:rPr lang="en-US" sz="2000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000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мира </a:t>
            </a:r>
            <a:r>
              <a:rPr lang="ru-RU" sz="20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1998 </a:t>
            </a:r>
            <a:r>
              <a:rPr lang="ru-RU" sz="20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г.)</a:t>
            </a:r>
            <a:r>
              <a:rPr lang="ru-RU" sz="28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Рис. 1 (в) модель «малого мира», в которой имеются как локальные связи, так и случайные глобальные связи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50" y="1852987"/>
            <a:ext cx="2157278" cy="218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988" y="1852988"/>
            <a:ext cx="2162020" cy="21860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0739" y="1852988"/>
            <a:ext cx="2164505" cy="2186043"/>
          </a:xfrm>
          <a:prstGeom prst="rect">
            <a:avLst/>
          </a:prstGeom>
        </p:spPr>
      </p:pic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753187" y="295736"/>
            <a:ext cx="628813" cy="767687"/>
          </a:xfrm>
        </p:spPr>
        <p:txBody>
          <a:bodyPr/>
          <a:lstStyle/>
          <a:p>
            <a:pPr marL="0" lvl="1" algn="ctr"/>
            <a:r>
              <a:rPr lang="en-US" dirty="0" smtClean="0">
                <a:latin typeface="Times New Roman" panose="02020603050405020304" pitchFamily="18" charset="0"/>
              </a:rPr>
              <a:t>29</a:t>
            </a:r>
            <a:endParaRPr 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89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640820" y="528918"/>
          <a:ext cx="7055380" cy="766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533400" y="1828800"/>
            <a:ext cx="8077200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ru-RU" dirty="0"/>
              <a:t>Интеллектуальные агенты </a:t>
            </a:r>
            <a:r>
              <a:rPr lang="ru-RU" dirty="0" smtClean="0"/>
              <a:t>— аппаратная или программная сущность, способная действовать автономно в интересах достижения цели, поставленной перед ней владельцем или пользователем.  </a:t>
            </a:r>
            <a:r>
              <a:rPr lang="ru-RU" dirty="0" err="1" smtClean="0"/>
              <a:t>Мультиагентные</a:t>
            </a:r>
            <a:r>
              <a:rPr lang="ru-RU" dirty="0"/>
              <a:t> системы — </a:t>
            </a:r>
            <a:r>
              <a:rPr lang="ru-RU" dirty="0" smtClean="0"/>
              <a:t>это своего рода агентство, программно-вычислительный комплекс, где взаимодействуют различные агенты для решения поставленной перед ними задачи.</a:t>
            </a:r>
            <a:br>
              <a:rPr lang="ru-RU" dirty="0" smtClean="0"/>
            </a:br>
            <a:r>
              <a:rPr lang="ru-RU" dirty="0" smtClean="0"/>
              <a:t>Типичные задачи </a:t>
            </a:r>
            <a:r>
              <a:rPr lang="en-US" dirty="0" smtClean="0"/>
              <a:t>Web-</a:t>
            </a:r>
            <a:r>
              <a:rPr lang="ru-RU" dirty="0" smtClean="0"/>
              <a:t>агентов: сбор и доставка актуальных новостей</a:t>
            </a:r>
            <a:r>
              <a:rPr lang="ru-RU" b="1" baseline="30000" dirty="0">
                <a:solidFill>
                  <a:srgbClr val="FF0000"/>
                </a:solidFill>
              </a:rPr>
              <a:t>2</a:t>
            </a:r>
            <a:r>
              <a:rPr lang="ru-RU" dirty="0" smtClean="0"/>
              <a:t> (</a:t>
            </a:r>
            <a:r>
              <a:rPr lang="en-US" dirty="0" smtClean="0">
                <a:hlinkClick r:id="rId8"/>
              </a:rPr>
              <a:t>RSS</a:t>
            </a:r>
            <a:r>
              <a:rPr lang="ru-RU" dirty="0" smtClean="0"/>
              <a:t>); сообщение об изменениях на избранных сайтах; сравнение цен в электронных магазинах; информационно-поисковые системы</a:t>
            </a:r>
            <a:r>
              <a:rPr lang="ru-RU" b="1" baseline="30000" dirty="0">
                <a:solidFill>
                  <a:srgbClr val="FF0000"/>
                </a:solidFill>
              </a:rPr>
              <a:t>1</a:t>
            </a:r>
            <a:r>
              <a:rPr lang="ru-RU" dirty="0" smtClean="0"/>
              <a:t> (</a:t>
            </a:r>
            <a:r>
              <a:rPr lang="ru-RU" dirty="0" smtClean="0">
                <a:hlinkClick r:id="rId9"/>
              </a:rPr>
              <a:t>роботы-пауки</a:t>
            </a:r>
            <a:r>
              <a:rPr lang="ru-RU" dirty="0" smtClean="0"/>
              <a:t>) и др.</a:t>
            </a:r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ru-RU" altLang="ko-KR" dirty="0" smtClean="0">
                <a:solidFill>
                  <a:srgbClr val="FFFFFF"/>
                </a:solidFill>
                <a:latin typeface="Times New Roman" charset="0"/>
              </a:rPr>
              <a:t>Для разработки </a:t>
            </a:r>
            <a:r>
              <a:rPr lang="ru-RU" altLang="ko-KR" dirty="0" err="1" smtClean="0">
                <a:solidFill>
                  <a:srgbClr val="FFFFFF"/>
                </a:solidFill>
                <a:latin typeface="Times New Roman" charset="0"/>
              </a:rPr>
              <a:t>Internet</a:t>
            </a:r>
            <a:r>
              <a:rPr lang="ru-RU" altLang="ko-KR" dirty="0" smtClean="0">
                <a:solidFill>
                  <a:srgbClr val="FFFFFF"/>
                </a:solidFill>
                <a:latin typeface="Times New Roman" charset="0"/>
              </a:rPr>
              <a:t>-агентов применяют сервис-ориентированные архитектуры </a:t>
            </a:r>
            <a:r>
              <a:rPr lang="en-US" altLang="ko-KR" dirty="0" smtClean="0">
                <a:solidFill>
                  <a:srgbClr val="FFFFFF"/>
                </a:solidFill>
                <a:latin typeface="Times New Roman" charset="0"/>
                <a:hlinkClick r:id="rId10"/>
              </a:rPr>
              <a:t>SOA</a:t>
            </a:r>
            <a:r>
              <a:rPr lang="ru-RU" altLang="ko-KR" dirty="0" smtClean="0">
                <a:solidFill>
                  <a:srgbClr val="FFFFFF"/>
                </a:solidFill>
                <a:latin typeface="Times New Roman" charset="0"/>
              </a:rPr>
              <a:t>.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 altLang="ko-KR" dirty="0" smtClean="0">
                <a:solidFill>
                  <a:srgbClr val="FFFFFF"/>
                </a:solidFill>
                <a:latin typeface="Times New Roman" charset="0"/>
              </a:rPr>
              <a:t>_______________________________________</a:t>
            </a:r>
            <a:endParaRPr lang="ru-RU" altLang="ko-KR" dirty="0">
              <a:solidFill>
                <a:srgbClr val="FFFFFF"/>
              </a:solidFill>
              <a:latin typeface="Times New Roman" charset="0"/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 altLang="ko-KR" sz="1600" dirty="0" smtClean="0">
                <a:solidFill>
                  <a:srgbClr val="FFFFFF"/>
                </a:solidFill>
                <a:latin typeface="Times New Roman" charset="0"/>
              </a:rPr>
              <a:t>1 – лабораторная работа 1.</a:t>
            </a:r>
            <a:r>
              <a:rPr lang="ru-RU" altLang="ko-KR" sz="1600" dirty="0"/>
              <a:t/>
            </a:r>
            <a:br>
              <a:rPr lang="ru-RU" altLang="ko-KR" sz="1600" dirty="0"/>
            </a:br>
            <a:r>
              <a:rPr lang="ru-RU" altLang="ko-KR" sz="1600" dirty="0" smtClean="0">
                <a:solidFill>
                  <a:srgbClr val="FFFFFF"/>
                </a:solidFill>
                <a:latin typeface="Times New Roman" charset="0"/>
              </a:rPr>
              <a:t>2 </a:t>
            </a:r>
            <a:r>
              <a:rPr lang="ru-RU" altLang="ko-KR" sz="1600" dirty="0">
                <a:solidFill>
                  <a:srgbClr val="FFFFFF"/>
                </a:solidFill>
                <a:latin typeface="Times New Roman" charset="0"/>
              </a:rPr>
              <a:t>– лабораторная работа </a:t>
            </a:r>
            <a:r>
              <a:rPr lang="ru-RU" altLang="ko-KR" sz="1600" dirty="0" smtClean="0">
                <a:solidFill>
                  <a:srgbClr val="FFFFFF"/>
                </a:solidFill>
                <a:latin typeface="Times New Roman" charset="0"/>
              </a:rPr>
              <a:t>2.</a:t>
            </a:r>
            <a:endParaRPr lang="ru-RU" altLang="ko-KR" sz="160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753187" y="295736"/>
            <a:ext cx="628813" cy="767687"/>
          </a:xfrm>
        </p:spPr>
        <p:txBody>
          <a:bodyPr/>
          <a:lstStyle/>
          <a:p>
            <a:pPr marL="0" lvl="1" algn="ctr"/>
            <a:r>
              <a:rPr lang="en-US" dirty="0"/>
              <a:t>3</a:t>
            </a:r>
            <a:endParaRPr lang="ru-RU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5800" y="4953000"/>
                <a:ext cx="7600950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ru-RU" dirty="0" smtClean="0">
                    <a:solidFill>
                      <a:srgbClr val="FFFF66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FF66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solidFill>
                          <a:srgbClr val="FFFF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i="1">
                        <a:solidFill>
                          <a:srgbClr val="FFFF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ru-RU" dirty="0"/>
                  <a:t>,</a:t>
                </a:r>
                <a:r>
                  <a:rPr lang="en-US" dirty="0"/>
                  <a:t> </a:t>
                </a:r>
                <a:r>
                  <a:rPr lang="ru-RU" i="1" dirty="0">
                    <a:solidFill>
                      <a:srgbClr val="FFFF66"/>
                    </a:solidFill>
                  </a:rPr>
                  <a:t>С </a:t>
                </a:r>
                <a:r>
                  <a:rPr lang="en-US" dirty="0">
                    <a:solidFill>
                      <a:srgbClr val="FFFF66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en-US" dirty="0" smtClean="0">
                    <a:solidFill>
                      <a:srgbClr val="FFFF66"/>
                    </a:solidFill>
                    <a:latin typeface="Cambria Math" panose="02040503050406030204" pitchFamily="18" charset="0"/>
                  </a:rPr>
                  <a:t>3/4</a:t>
                </a:r>
                <a:r>
                  <a:rPr lang="ru-RU" dirty="0" smtClean="0">
                    <a:solidFill>
                      <a:srgbClr val="FFFF66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lang="en-US" dirty="0" smtClean="0">
                    <a:solidFill>
                      <a:srgbClr val="FFFF66"/>
                    </a:solidFill>
                  </a:rPr>
                  <a:t> </a:t>
                </a:r>
                <a:r>
                  <a:rPr lang="ru-RU" dirty="0" smtClean="0">
                    <a:solidFill>
                      <a:srgbClr val="FFFF66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66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>
                        <a:solidFill>
                          <a:srgbClr val="FFFF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func>
                      <m:funcPr>
                        <m:ctrlPr>
                          <a:rPr lang="en-US" i="1">
                            <a:solidFill>
                              <a:srgbClr val="FFFF66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FF66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solidFill>
                              <a:srgbClr val="FFFF66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</m:oMath>
                </a14:m>
                <a:r>
                  <a:rPr lang="ru-RU" dirty="0"/>
                  <a:t>, </a:t>
                </a:r>
                <a:r>
                  <a:rPr lang="ru-RU" b="1" dirty="0" smtClean="0">
                    <a:solidFill>
                      <a:srgbClr val="FFFF66"/>
                    </a:solidFill>
                  </a:rPr>
                  <a:t>1</a:t>
                </a:r>
                <a:r>
                  <a:rPr lang="ru-RU" dirty="0" smtClean="0">
                    <a:solidFill>
                      <a:srgbClr val="FFFF66"/>
                    </a:solidFill>
                  </a:rPr>
                  <a:t>/</a:t>
                </a:r>
                <a:r>
                  <a:rPr lang="ru-RU" b="1" i="1" dirty="0" smtClean="0">
                    <a:solidFill>
                      <a:srgbClr val="FFFF66"/>
                    </a:solidFill>
                  </a:rPr>
                  <a:t>N</a:t>
                </a:r>
                <a:r>
                  <a:rPr lang="en-US" b="1" i="1" dirty="0" smtClean="0">
                    <a:solidFill>
                      <a:srgbClr val="FFFF66"/>
                    </a:solidFill>
                  </a:rPr>
                  <a:t> </a:t>
                </a:r>
                <a:r>
                  <a:rPr lang="en-US" dirty="0">
                    <a:solidFill>
                      <a:srgbClr val="FFFF66"/>
                    </a:solidFill>
                  </a:rPr>
                  <a:t>&lt;&lt; </a:t>
                </a:r>
                <a:r>
                  <a:rPr lang="ru-RU" i="1" dirty="0">
                    <a:solidFill>
                      <a:srgbClr val="FFFF66"/>
                    </a:solidFill>
                  </a:rPr>
                  <a:t>C</a:t>
                </a:r>
                <a:r>
                  <a:rPr lang="en-US" i="1" dirty="0">
                    <a:solidFill>
                      <a:srgbClr val="FFFF66"/>
                    </a:solidFill>
                  </a:rPr>
                  <a:t> </a:t>
                </a:r>
                <a:r>
                  <a:rPr lang="en-US" dirty="0">
                    <a:solidFill>
                      <a:srgbClr val="FFFF66"/>
                    </a:solidFill>
                  </a:rPr>
                  <a:t>&lt;&lt; </a:t>
                </a:r>
                <a:r>
                  <a:rPr lang="en-US" dirty="0" smtClean="0">
                    <a:solidFill>
                      <a:srgbClr val="FFFF66"/>
                    </a:solidFill>
                  </a:rPr>
                  <a:t>1</a:t>
                </a:r>
                <a:r>
                  <a:rPr lang="ru-RU" dirty="0" smtClean="0">
                    <a:solidFill>
                      <a:srgbClr val="FFFF66"/>
                    </a:solidFill>
                  </a:rPr>
                  <a:t>	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66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>
                        <a:solidFill>
                          <a:srgbClr val="FFFF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func>
                      <m:funcPr>
                        <m:ctrlPr>
                          <a:rPr lang="en-US" i="1">
                            <a:solidFill>
                              <a:srgbClr val="FFFF66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FF66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solidFill>
                              <a:srgbClr val="FFFF66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  <m:r>
                      <a:rPr lang="en-US" i="1">
                        <a:solidFill>
                          <a:srgbClr val="FFFF66"/>
                        </a:solidFill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i="1">
                            <a:solidFill>
                              <a:srgbClr val="FFFF66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FF66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solidFill>
                              <a:srgbClr val="FFFF66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func>
                  </m:oMath>
                </a14:m>
                <a:r>
                  <a:rPr lang="ru-RU" dirty="0"/>
                  <a:t>,</a:t>
                </a:r>
                <a:r>
                  <a:rPr lang="en-US" dirty="0"/>
                  <a:t> </a:t>
                </a:r>
                <a:r>
                  <a:rPr lang="ru-RU" i="1" dirty="0">
                    <a:solidFill>
                      <a:srgbClr val="FFFF66"/>
                    </a:solidFill>
                  </a:rPr>
                  <a:t>С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rgbClr val="FFFF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ru-RU" dirty="0">
                    <a:solidFill>
                      <a:srgbClr val="FFFF66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i="1" dirty="0">
                    <a:solidFill>
                      <a:srgbClr val="FFFF66"/>
                    </a:solidFill>
                    <a:latin typeface="Cambria Math" panose="02040503050406030204" pitchFamily="18" charset="0"/>
                  </a:rPr>
                  <a:t>z</a:t>
                </a:r>
                <a:r>
                  <a:rPr lang="en-US" dirty="0">
                    <a:solidFill>
                      <a:srgbClr val="FFFF66"/>
                    </a:solidFill>
                    <a:latin typeface="Cambria Math" panose="02040503050406030204" pitchFamily="18" charset="0"/>
                  </a:rPr>
                  <a:t>/</a:t>
                </a:r>
                <a:r>
                  <a:rPr lang="en-US" i="1" dirty="0">
                    <a:solidFill>
                      <a:srgbClr val="FFFF66"/>
                    </a:solidFill>
                    <a:latin typeface="Cambria Math" panose="02040503050406030204" pitchFamily="18" charset="0"/>
                  </a:rPr>
                  <a:t>N</a:t>
                </a:r>
                <a:endParaRPr lang="ru-RU" dirty="0" smtClean="0"/>
              </a:p>
              <a:p>
                <a:pPr>
                  <a:spcAft>
                    <a:spcPts val="1200"/>
                  </a:spcAft>
                </a:pPr>
                <a:r>
                  <a:rPr lang="ru-RU" dirty="0" smtClean="0"/>
                  <a:t>С ростом случайных связей в сети </a:t>
                </a:r>
                <a:r>
                  <a:rPr lang="ru-RU" dirty="0"/>
                  <a:t>уменьшается средняя длина </a:t>
                </a:r>
                <a:r>
                  <a:rPr lang="ru-RU" dirty="0" smtClean="0"/>
                  <a:t>пути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66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ru-RU" dirty="0" smtClean="0"/>
                  <a:t> и </a:t>
                </a:r>
                <a:r>
                  <a:rPr lang="ru-RU" dirty="0"/>
                  <a:t>кластеризация </a:t>
                </a:r>
                <a:r>
                  <a:rPr lang="en-US" i="1" dirty="0">
                    <a:solidFill>
                      <a:srgbClr val="FFFF00"/>
                    </a:solidFill>
                  </a:rPr>
                  <a:t>C</a:t>
                </a:r>
                <a:r>
                  <a:rPr lang="ru-RU" dirty="0" smtClean="0"/>
                  <a:t>.</a:t>
                </a:r>
                <a:r>
                  <a:rPr lang="en-US" dirty="0" smtClean="0"/>
                  <a:t> </a:t>
                </a:r>
                <a:r>
                  <a:rPr lang="ru-RU" dirty="0" smtClean="0"/>
                  <a:t>Модель малого мира находится посредине между </a:t>
                </a:r>
                <a:r>
                  <a:rPr lang="ru-RU" i="1" dirty="0" smtClean="0"/>
                  <a:t>регулярным</a:t>
                </a:r>
                <a:r>
                  <a:rPr lang="ru-RU" i="1" dirty="0"/>
                  <a:t> </a:t>
                </a:r>
                <a:r>
                  <a:rPr lang="ru-RU" dirty="0" smtClean="0"/>
                  <a:t>и </a:t>
                </a:r>
                <a:r>
                  <a:rPr lang="ru-RU" i="1" dirty="0" smtClean="0"/>
                  <a:t>случайным</a:t>
                </a:r>
                <a:r>
                  <a:rPr lang="ru-RU" dirty="0" smtClean="0"/>
                  <a:t> графом</a:t>
                </a:r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953000"/>
                <a:ext cx="7600950" cy="1354217"/>
              </a:xfrm>
              <a:prstGeom prst="rect">
                <a:avLst/>
              </a:prstGeom>
              <a:blipFill rotWithShape="0">
                <a:blip r:embed="rId2"/>
                <a:stretch>
                  <a:fillRect l="-722" t="-3153" b="-58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685800" y="457199"/>
            <a:ext cx="7010400" cy="1219201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 sz="28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 комплексных сетей </a:t>
            </a:r>
            <a:r>
              <a:rPr lang="ru-RU" sz="2800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Влияние величины случайных связей </a:t>
            </a:r>
            <a:br>
              <a:rPr lang="ru-RU" sz="2000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среднюю длина </a:t>
            </a:r>
            <a:r>
              <a:rPr lang="ru-RU" sz="2000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пути </a:t>
            </a:r>
            <a:r>
              <a:rPr lang="en-US" sz="2000" i="1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ru-RU" sz="2000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кластеризацию</a:t>
            </a:r>
            <a:r>
              <a:rPr lang="en-US" sz="2000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28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828800"/>
            <a:ext cx="6664693" cy="3167062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753187" y="295736"/>
            <a:ext cx="628813" cy="767687"/>
          </a:xfrm>
        </p:spPr>
        <p:txBody>
          <a:bodyPr/>
          <a:lstStyle/>
          <a:p>
            <a:pPr marL="0" lvl="1" algn="ctr"/>
            <a:r>
              <a:rPr lang="ru-RU" dirty="0" smtClean="0">
                <a:latin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</a:rPr>
              <a:t>0</a:t>
            </a:r>
            <a:endParaRPr 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09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86110" y="4145876"/>
                <a:ext cx="8096745" cy="2185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ru-RU" dirty="0" smtClean="0"/>
                  <a:t>Популярные узлы в графе – это вершины с высокой </a:t>
                </a:r>
                <a:r>
                  <a:rPr lang="ru-RU" dirty="0"/>
                  <a:t>степенью</a:t>
                </a:r>
                <a:r>
                  <a:rPr lang="ru-RU" dirty="0" smtClean="0"/>
                  <a:t>, их называют </a:t>
                </a:r>
                <a:r>
                  <a:rPr lang="ru-RU" i="1" dirty="0" err="1" smtClean="0">
                    <a:solidFill>
                      <a:srgbClr val="FFC000"/>
                    </a:solidFill>
                  </a:rPr>
                  <a:t>хабами</a:t>
                </a:r>
                <a:r>
                  <a:rPr lang="ru-RU" dirty="0" smtClean="0"/>
                  <a:t>. В таких сетях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66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>
                        <a:solidFill>
                          <a:srgbClr val="FFFF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func>
                      <m:funcPr>
                        <m:ctrlPr>
                          <a:rPr lang="en-US" i="1">
                            <a:solidFill>
                              <a:srgbClr val="FFFF66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FF66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ru-RU" b="0" i="0" smtClean="0">
                            <a:solidFill>
                              <a:srgbClr val="FFFF66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FF66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solidFill>
                              <a:srgbClr val="FFFF66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  <m:r>
                      <a:rPr lang="ru-RU" b="0" i="1" smtClean="0">
                        <a:solidFill>
                          <a:srgbClr val="FFFF6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dirty="0"/>
                  <a:t> </a:t>
                </a:r>
                <a:r>
                  <a:rPr lang="ru-RU" dirty="0" smtClean="0"/>
                  <a:t>т.е. кратчайшие </a:t>
                </a:r>
                <a:r>
                  <a:rPr lang="ru-RU" dirty="0"/>
                  <a:t>пути </a:t>
                </a:r>
                <a:r>
                  <a:rPr lang="ru-RU" dirty="0" smtClean="0"/>
                  <a:t>укорачиваются.</a:t>
                </a:r>
              </a:p>
              <a:p>
                <a:pPr>
                  <a:spcAft>
                    <a:spcPts val="0"/>
                  </a:spcAft>
                </a:pPr>
                <a:r>
                  <a:rPr lang="ru-RU" dirty="0" smtClean="0"/>
                  <a:t>Сети </a:t>
                </a:r>
                <a:r>
                  <a:rPr lang="ru-RU" i="1" dirty="0"/>
                  <a:t>п</a:t>
                </a:r>
                <a:r>
                  <a:rPr lang="ru-RU" i="1" dirty="0" smtClean="0"/>
                  <a:t>редпочтительного соединения </a:t>
                </a:r>
                <a:r>
                  <a:rPr lang="ru-RU" b="1" i="1" dirty="0" smtClean="0">
                    <a:solidFill>
                      <a:srgbClr val="FFFF00"/>
                    </a:solidFill>
                  </a:rPr>
                  <a:t>надёжны</a:t>
                </a:r>
                <a:r>
                  <a:rPr lang="ru-RU" dirty="0" smtClean="0">
                    <a:solidFill>
                      <a:srgbClr val="FFFF00"/>
                    </a:solidFill>
                  </a:rPr>
                  <a:t> </a:t>
                </a:r>
                <a:r>
                  <a:rPr lang="ru-RU" dirty="0" smtClean="0"/>
                  <a:t>относительно атак на случайные (как правило периферийные) узлы, но уязвимы </a:t>
                </a:r>
                <a:r>
                  <a:rPr lang="ru-RU" dirty="0"/>
                  <a:t>к направленным атакам на </a:t>
                </a:r>
                <a:r>
                  <a:rPr lang="ru-RU" dirty="0" err="1" smtClean="0"/>
                  <a:t>хабы</a:t>
                </a:r>
                <a:r>
                  <a:rPr lang="ru-RU" dirty="0" smtClean="0"/>
                  <a:t>. Удаление </a:t>
                </a:r>
                <a:r>
                  <a:rPr lang="ru-RU" dirty="0" err="1" smtClean="0"/>
                  <a:t>хаба</a:t>
                </a:r>
                <a:r>
                  <a:rPr lang="ru-RU" dirty="0" smtClean="0"/>
                  <a:t> резко увеличивает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66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ru-RU" dirty="0" smtClean="0"/>
                  <a:t>. </a:t>
                </a:r>
              </a:p>
              <a:p>
                <a:pPr>
                  <a:spcAft>
                    <a:spcPts val="1200"/>
                  </a:spcAft>
                </a:pPr>
                <a:r>
                  <a:rPr lang="ru-RU" dirty="0" smtClean="0"/>
                  <a:t>В случайных сетях любая атака наносит некоторый ущерб, но </a:t>
                </a:r>
                <a:r>
                  <a:rPr lang="ru-RU" dirty="0"/>
                  <a:t>нельзя выбрать цели, уничтожение которых приведёт к катастрофическим </a:t>
                </a:r>
                <a:r>
                  <a:rPr lang="ru-RU" dirty="0" smtClean="0"/>
                  <a:t>последствиям.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10" y="4145876"/>
                <a:ext cx="8096745" cy="2185214"/>
              </a:xfrm>
              <a:prstGeom prst="rect">
                <a:avLst/>
              </a:prstGeom>
              <a:blipFill rotWithShape="0">
                <a:blip r:embed="rId2"/>
                <a:stretch>
                  <a:fillRect l="-602" t="-1393" r="-1054" b="-33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685800" y="457200"/>
            <a:ext cx="7010400" cy="9144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 sz="28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 комплексных сетей </a:t>
            </a:r>
            <a:r>
              <a:rPr lang="ru-RU" sz="2800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предпочтительного соединения </a:t>
            </a:r>
            <a:r>
              <a:rPr lang="ru-RU" sz="2000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(1999 </a:t>
            </a:r>
            <a:r>
              <a:rPr lang="ru-RU" sz="20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г.)</a:t>
            </a:r>
            <a:r>
              <a:rPr lang="ru-RU" sz="28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654463"/>
            <a:ext cx="2510655" cy="2409825"/>
          </a:xfrm>
          <a:prstGeom prst="rect">
            <a:avLst/>
          </a:prstGeom>
        </p:spPr>
      </p:pic>
      <p:pic>
        <p:nvPicPr>
          <p:cNvPr id="1026" name="Picture 2" descr="https://upload.wikimedia.org/wikipedia/commons/3/37/Small-world-network-examp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1411658"/>
            <a:ext cx="2684761" cy="2228392"/>
          </a:xfrm>
          <a:prstGeom prst="rect">
            <a:avLst/>
          </a:prstGeom>
          <a:noFill/>
          <a:ln w="28575">
            <a:solidFill>
              <a:schemeClr val="bg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6110" y="1881575"/>
            <a:ext cx="31476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Узел, который присоединяется к сети, старается первоначально связаться с достаточно популярными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/>
              <a:t>и в то же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время </a:t>
            </a:r>
            <a:r>
              <a:rPr lang="ru-RU" dirty="0"/>
              <a:t>схожими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/>
              <a:t>с ним </a:t>
            </a:r>
            <a:r>
              <a:rPr lang="ru-RU" dirty="0" smtClean="0"/>
              <a:t>узлами – </a:t>
            </a:r>
            <a:r>
              <a:rPr lang="ru-RU" dirty="0">
                <a:solidFill>
                  <a:srgbClr val="FFC000"/>
                </a:solidFill>
              </a:rPr>
              <a:t>предпочтительные</a:t>
            </a:r>
            <a:r>
              <a:rPr lang="ru-RU" dirty="0" smtClean="0"/>
              <a:t> узлы. 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753187" y="295736"/>
            <a:ext cx="628813" cy="767687"/>
          </a:xfrm>
        </p:spPr>
        <p:txBody>
          <a:bodyPr/>
          <a:lstStyle/>
          <a:p>
            <a:pPr marL="0" lvl="1" algn="ctr"/>
            <a:r>
              <a:rPr lang="ru-RU" dirty="0" smtClean="0">
                <a:latin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</a:rPr>
              <a:t>1</a:t>
            </a:r>
            <a:endParaRPr 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61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691768" y="444395"/>
            <a:ext cx="7156831" cy="1190432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 sz="28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 комплексных сетей </a:t>
            </a:r>
            <a:r>
              <a:rPr lang="ru-RU" sz="2000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Диффузионная модель </a:t>
            </a:r>
            <a:r>
              <a:rPr lang="ru-RU" sz="2000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распространение информации</a:t>
            </a:r>
            <a:r>
              <a:rPr lang="ru-RU" sz="20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99" y="1865071"/>
            <a:ext cx="8476735" cy="2133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638800" y="4343400"/>
            <a:ext cx="312419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Полное покрытие кластера</a:t>
            </a:r>
            <a:endParaRPr lang="ru-RU" dirty="0" smtClean="0"/>
          </a:p>
          <a:p>
            <a:r>
              <a:rPr lang="ru-RU" sz="1600" dirty="0" smtClean="0"/>
              <a:t>Время покрытия зависит от узла источника и связанности сети.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6264" y="5334000"/>
            <a:ext cx="84767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Математические модели, описывающие распространение информации в соц. сетях, аналогичны эволюционным уравнениям биологии, экологии, эпидемии, физическим процессам теплопереноса, </a:t>
            </a:r>
            <a:r>
              <a:rPr lang="ru-RU" dirty="0" smtClean="0">
                <a:solidFill>
                  <a:srgbClr val="FFFF00"/>
                </a:solidFill>
              </a:rPr>
              <a:t>диффузии</a:t>
            </a:r>
            <a:r>
              <a:rPr lang="ru-RU" dirty="0" smtClean="0"/>
              <a:t>...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4038600"/>
            <a:ext cx="10919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</a:t>
            </a:r>
            <a:r>
              <a:rPr lang="en-US" dirty="0" smtClean="0"/>
              <a:t>=0</a:t>
            </a:r>
            <a:endParaRPr lang="ru-RU" dirty="0" smtClean="0"/>
          </a:p>
          <a:p>
            <a:endParaRPr lang="ru-RU" i="1" dirty="0"/>
          </a:p>
          <a:p>
            <a:r>
              <a:rPr lang="ru-RU" dirty="0" smtClean="0"/>
              <a:t>Время </a:t>
            </a:r>
            <a:r>
              <a:rPr lang="ru-RU" dirty="0" smtClean="0">
                <a:sym typeface="Wingdings" panose="05000000000000000000" pitchFamily="2" charset="2"/>
              </a:rPr>
              <a:t>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91101" y="4038600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</a:t>
            </a:r>
            <a:r>
              <a:rPr lang="en-US" dirty="0" smtClean="0"/>
              <a:t>=1</a:t>
            </a:r>
            <a:endParaRPr lang="ru-RU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7086600" y="4038600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</a:t>
            </a:r>
            <a:r>
              <a:rPr lang="en-US" dirty="0" smtClean="0"/>
              <a:t>=2</a:t>
            </a:r>
            <a:endParaRPr lang="ru-RU" i="1" dirty="0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753187" y="295736"/>
            <a:ext cx="628813" cy="767687"/>
          </a:xfrm>
        </p:spPr>
        <p:txBody>
          <a:bodyPr/>
          <a:lstStyle/>
          <a:p>
            <a:pPr marL="0" lvl="1" algn="ctr"/>
            <a:r>
              <a:rPr lang="ru-RU" dirty="0" smtClean="0">
                <a:latin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</a:rPr>
              <a:t>2</a:t>
            </a:r>
            <a:endParaRPr 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57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691769" y="381000"/>
            <a:ext cx="7156831" cy="1190432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 sz="2000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Диффузия информации внутри соц. сети</a:t>
            </a:r>
            <a:r>
              <a:rPr lang="ru-RU" sz="2000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5763759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Новости во времени и в пространстве (</a:t>
            </a:r>
            <a:r>
              <a:rPr lang="en-US" i="1" dirty="0" smtClean="0"/>
              <a:t>L</a:t>
            </a:r>
            <a:r>
              <a:rPr lang="en-US" dirty="0" smtClean="0"/>
              <a:t>=1,2…</a:t>
            </a:r>
            <a:r>
              <a:rPr lang="ru-RU" dirty="0" smtClean="0"/>
              <a:t>) распространяются по законам диффузии: с ростом времени  увеличивается количество вовлечённых пользователей, сначала – интенсивно, потом слабее. </a:t>
            </a:r>
            <a:r>
              <a:rPr lang="ru-RU" dirty="0" smtClean="0">
                <a:solidFill>
                  <a:srgbClr val="92D050"/>
                </a:solidFill>
              </a:rPr>
              <a:t>Аналог</a:t>
            </a:r>
            <a:r>
              <a:rPr lang="ru-RU" dirty="0" smtClean="0"/>
              <a:t> – распространение тепла вокруг огня.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32" y="885632"/>
            <a:ext cx="6278468" cy="48136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80306" y="1190432"/>
            <a:ext cx="22283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Если 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mbria Math" panose="02040503050406030204" pitchFamily="18" charset="0"/>
              </a:rPr>
              <a:t>z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mbria Math" panose="02040503050406030204" pitchFamily="18" charset="0"/>
              </a:rPr>
              <a:t>=50</a:t>
            </a:r>
            <a:r>
              <a:rPr lang="ru-RU" dirty="0" smtClean="0"/>
              <a:t> </a:t>
            </a:r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</a:rPr>
              <a:t>(знакомые)</a:t>
            </a:r>
            <a:r>
              <a:rPr lang="ru-RU" dirty="0" smtClean="0"/>
              <a:t>, то на расстоянии </a:t>
            </a:r>
            <a:r>
              <a:rPr lang="en-US" i="1" dirty="0" smtClean="0"/>
              <a:t>L</a:t>
            </a:r>
            <a:r>
              <a:rPr lang="en-US" dirty="0" smtClean="0"/>
              <a:t>=1</a:t>
            </a:r>
            <a:r>
              <a:rPr lang="ru-RU" dirty="0" smtClean="0"/>
              <a:t> около 15% ≈ </a:t>
            </a:r>
            <a:r>
              <a:rPr lang="ru-RU" dirty="0" smtClean="0">
                <a:solidFill>
                  <a:srgbClr val="FFFF00"/>
                </a:solidFill>
              </a:rPr>
              <a:t>8 </a:t>
            </a:r>
            <a:r>
              <a:rPr lang="ru-RU" dirty="0" smtClean="0"/>
              <a:t>пользователей  отметили новость за 50 часов.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750726" y="3232224"/>
                <a:ext cx="2287493" cy="1881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На расстоянии </a:t>
                </a:r>
                <a:r>
                  <a:rPr lang="en-US" i="1" dirty="0" smtClean="0"/>
                  <a:t>L</a:t>
                </a:r>
                <a:r>
                  <a:rPr lang="en-US" dirty="0" smtClean="0"/>
                  <a:t>=</a:t>
                </a:r>
                <a:r>
                  <a:rPr lang="ru-RU" dirty="0" smtClean="0"/>
                  <a:t>2 пользователей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ru-RU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</m:num>
                      <m:den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 smtClean="0">
                    <a:latin typeface="Cambria Math" panose="02040503050406030204" pitchFamily="18" charset="0"/>
                  </a:rPr>
                  <a:t>=</a:t>
                </a:r>
                <a:r>
                  <a:rPr lang="en-US" dirty="0" smtClean="0">
                    <a:latin typeface="Cambria Math" panose="02040503050406030204" pitchFamily="18" charset="0"/>
                  </a:rPr>
                  <a:t> </a:t>
                </a:r>
                <a:r>
                  <a:rPr lang="ru-RU" dirty="0" smtClean="0">
                    <a:latin typeface="Cambria Math" panose="02040503050406030204" pitchFamily="18" charset="0"/>
                  </a:rPr>
                  <a:t>1225</a:t>
                </a:r>
                <a:r>
                  <a:rPr lang="ru-RU" dirty="0" smtClean="0"/>
                  <a:t>, около 3% ≈ </a:t>
                </a:r>
                <a:r>
                  <a:rPr lang="ru-RU" dirty="0" smtClean="0">
                    <a:solidFill>
                      <a:srgbClr val="FFFF00"/>
                    </a:solidFill>
                  </a:rPr>
                  <a:t>37 </a:t>
                </a:r>
                <a:r>
                  <a:rPr lang="ru-RU" dirty="0"/>
                  <a:t>пользователей отметили </a:t>
                </a:r>
                <a:r>
                  <a:rPr lang="ru-RU" dirty="0" smtClean="0"/>
                  <a:t>новость.</a:t>
                </a:r>
                <a:endParaRPr lang="ru-R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726" y="3232224"/>
                <a:ext cx="2287493" cy="1881349"/>
              </a:xfrm>
              <a:prstGeom prst="rect">
                <a:avLst/>
              </a:prstGeom>
              <a:blipFill rotWithShape="0">
                <a:blip r:embed="rId3"/>
                <a:stretch>
                  <a:fillRect l="-2128" t="-1618" b="-4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 стрелкой 11"/>
          <p:cNvCxnSpPr/>
          <p:nvPr/>
        </p:nvCxnSpPr>
        <p:spPr>
          <a:xfrm flipH="1" flipV="1">
            <a:off x="6096000" y="1190432"/>
            <a:ext cx="684306" cy="304800"/>
          </a:xfrm>
          <a:prstGeom prst="straightConnector1">
            <a:avLst/>
          </a:prstGeom>
          <a:ln w="28575"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6075573" y="3705032"/>
            <a:ext cx="675153" cy="342900"/>
          </a:xfrm>
          <a:prstGeom prst="straightConnector1">
            <a:avLst/>
          </a:prstGeom>
          <a:ln w="28575"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753187" y="295736"/>
            <a:ext cx="628813" cy="767687"/>
          </a:xfrm>
        </p:spPr>
        <p:txBody>
          <a:bodyPr/>
          <a:lstStyle/>
          <a:p>
            <a:pPr marL="0" lvl="1" algn="ctr"/>
            <a:r>
              <a:rPr lang="ru-RU" dirty="0" smtClean="0">
                <a:latin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</a:rPr>
              <a:t>3</a:t>
            </a:r>
            <a:endParaRPr 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49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177758"/>
            <a:ext cx="85344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 smtClean="0"/>
              <a:t>При </a:t>
            </a:r>
            <a:r>
              <a:rPr lang="ru-RU" dirty="0"/>
              <a:t>определённом рассмотрении </a:t>
            </a:r>
            <a:r>
              <a:rPr lang="ru-RU" dirty="0" smtClean="0"/>
              <a:t>структуры </a:t>
            </a:r>
            <a:r>
              <a:rPr lang="ru-RU" dirty="0"/>
              <a:t>Вселенной</a:t>
            </a:r>
            <a:r>
              <a:rPr lang="ru-RU" dirty="0" smtClean="0"/>
              <a:t>, мозга человека и социальных </a:t>
            </a:r>
            <a:r>
              <a:rPr lang="ru-RU" dirty="0"/>
              <a:t>сетей  </a:t>
            </a:r>
            <a:r>
              <a:rPr lang="ru-RU" dirty="0" smtClean="0"/>
              <a:t>они </a:t>
            </a:r>
            <a:r>
              <a:rPr lang="ru-RU" dirty="0"/>
              <a:t>удивительно </a:t>
            </a:r>
            <a:r>
              <a:rPr lang="ru-RU" dirty="0" smtClean="0"/>
              <a:t>похожи</a:t>
            </a:r>
            <a:r>
              <a:rPr lang="ru-RU" dirty="0"/>
              <a:t>. </a:t>
            </a:r>
            <a:r>
              <a:rPr lang="ru-RU" dirty="0" smtClean="0"/>
              <a:t>На </a:t>
            </a:r>
            <a:r>
              <a:rPr lang="ru-RU" dirty="0"/>
              <a:t>первый взгляд </a:t>
            </a:r>
            <a:r>
              <a:rPr lang="ru-RU" dirty="0" smtClean="0"/>
              <a:t>эти совершенно разные сложные системы демонстрирует схожую динамику эволюции.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При этом Вселенную можно </a:t>
            </a:r>
            <a:r>
              <a:rPr lang="ru-RU" dirty="0"/>
              <a:t>сравнить с развитием гигантского </a:t>
            </a:r>
            <a:r>
              <a:rPr lang="ru-RU" dirty="0" smtClean="0"/>
              <a:t>мозга, а мозг – как социальные связи нейронов! 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По всей вероятности в основе такой эволюции лежат одни и те же базовые принципы </a:t>
            </a:r>
            <a:r>
              <a:rPr lang="ru-RU" dirty="0"/>
              <a:t>функционирования законов </a:t>
            </a:r>
            <a:r>
              <a:rPr lang="ru-RU" dirty="0" smtClean="0"/>
              <a:t>природы, которые ученые, пока что, не знают.</a:t>
            </a:r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682163" y="606222"/>
            <a:ext cx="7010400" cy="457201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 sz="2000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Нейроны мозга </a:t>
            </a:r>
            <a:r>
              <a:rPr lang="en-US" sz="2000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ru-RU" sz="2000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Вселенная</a:t>
            </a:r>
            <a:r>
              <a:rPr lang="ru-RU" sz="28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cs421320.vk.me/v421320483/6364/fpt9V-qpch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63" y="1295400"/>
            <a:ext cx="3349625" cy="265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s421320.vk.me/v421320483/6372/P9HSFLWtsY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959" y="1295400"/>
            <a:ext cx="3533841" cy="265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753187" y="295736"/>
            <a:ext cx="628813" cy="767687"/>
          </a:xfrm>
        </p:spPr>
        <p:txBody>
          <a:bodyPr/>
          <a:lstStyle/>
          <a:p>
            <a:pPr marL="0" lvl="1" algn="ctr"/>
            <a:r>
              <a:rPr lang="ru-RU" dirty="0" smtClean="0">
                <a:latin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</a:rPr>
              <a:t>4</a:t>
            </a:r>
            <a:endParaRPr 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92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986028" y="533400"/>
            <a:ext cx="69342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Источники</a:t>
            </a: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685800" y="1524000"/>
            <a:ext cx="8153400" cy="444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Боженюк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A.B.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Интеллектуальные интернет-технологии : учебник / A.B.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Боженюк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Э.М. Котов., A.A. Целых. — Ростов н/Д: Феникс, 2009. —381 с.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Гаврилова Т. А. Базы знаний интеллектуальных систем : учебник / Т. А. Гаврилова, Ф. В. Хорошевский. — СПб.: Питер, 2001. — 384 с.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Mining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интеллектуальный анализ данных в сети Internet // Управление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знаниями.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://sites.google.com/site/upravlenieznaniami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Интуит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НОУ: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Mining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www.intuit.ru/studies/courses/6/6/info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Жуков Л. Теория социальных сетей. —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leonidzhukov.ru/hse/2012/socialnetworks/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Haiyan Wang, Feng Wang,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Xu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Diffusion in Online Social Networks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Partial Differential Equations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https://arxiv.org/abs/1310.0505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753187" y="295736"/>
            <a:ext cx="628813" cy="767687"/>
          </a:xfrm>
        </p:spPr>
        <p:txBody>
          <a:bodyPr/>
          <a:lstStyle/>
          <a:p>
            <a:pPr marL="0" lvl="1" algn="ctr"/>
            <a:r>
              <a:rPr lang="ru-RU" dirty="0" smtClean="0">
                <a:latin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</a:rPr>
              <a:t>5</a:t>
            </a:r>
            <a:endParaRPr 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70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/>
          </p:nvPr>
        </p:nvGraphicFramePr>
        <p:xfrm>
          <a:off x="484710" y="452718"/>
          <a:ext cx="8202090" cy="766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4710" y="1579780"/>
            <a:ext cx="8458200" cy="4962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/>
              <a:t>Задачи </a:t>
            </a:r>
            <a:r>
              <a:rPr lang="ru-RU" dirty="0" smtClean="0"/>
              <a:t>интеллектуальных технологий для информационно</a:t>
            </a:r>
            <a:r>
              <a:rPr lang="en-US" dirty="0" smtClean="0"/>
              <a:t>-</a:t>
            </a:r>
            <a:r>
              <a:rPr lang="ru-RU" dirty="0" smtClean="0"/>
              <a:t>поисковых систем: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Классификация </a:t>
            </a:r>
            <a:r>
              <a:rPr lang="ru-RU" dirty="0"/>
              <a:t>документов;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Кластеризация документов;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Фильтрация </a:t>
            </a:r>
            <a:r>
              <a:rPr lang="ru-RU" dirty="0"/>
              <a:t>документов;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Проектирование </a:t>
            </a:r>
            <a:r>
              <a:rPr lang="ru-RU" dirty="0"/>
              <a:t>архитектур поисковых систем и пользовательских интерфейсов;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Извлечение </a:t>
            </a:r>
            <a:r>
              <a:rPr lang="ru-RU" dirty="0" smtClean="0"/>
              <a:t>информации </a:t>
            </a:r>
            <a:r>
              <a:rPr lang="ru-RU" dirty="0"/>
              <a:t>в </a:t>
            </a:r>
            <a:r>
              <a:rPr lang="ru-RU" dirty="0" smtClean="0"/>
              <a:t>виде</a:t>
            </a:r>
            <a:r>
              <a:rPr lang="ru-RU" dirty="0"/>
              <a:t> аннотирования и реферирования документов;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Языки запросов и </a:t>
            </a:r>
            <a:r>
              <a:rPr lang="ru-RU" dirty="0" smtClean="0"/>
              <a:t>др.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050" dirty="0"/>
          </a:p>
          <a:p>
            <a:r>
              <a:rPr lang="ru-RU" dirty="0" smtClean="0"/>
              <a:t>Современные </a:t>
            </a:r>
            <a:r>
              <a:rPr lang="ru-RU" dirty="0" smtClean="0">
                <a:hlinkClick r:id="rId7"/>
              </a:rPr>
              <a:t>информационно-поисковые системы </a:t>
            </a:r>
            <a:r>
              <a:rPr lang="ru-RU" dirty="0" smtClean="0"/>
              <a:t>(ИПС) основаны на </a:t>
            </a:r>
            <a:r>
              <a:rPr lang="ru-RU" b="1" dirty="0" smtClean="0">
                <a:solidFill>
                  <a:srgbClr val="FFFF66"/>
                </a:solidFill>
              </a:rPr>
              <a:t>Инвертированном индексе</a:t>
            </a:r>
            <a:r>
              <a:rPr lang="ru-RU" dirty="0"/>
              <a:t> — </a:t>
            </a:r>
            <a:r>
              <a:rPr lang="ru-RU" dirty="0" smtClean="0"/>
              <a:t>это структура </a:t>
            </a:r>
            <a:r>
              <a:rPr lang="ru-RU" dirty="0"/>
              <a:t>данных, в которой для каждого </a:t>
            </a:r>
            <a:r>
              <a:rPr lang="ru-RU" dirty="0" smtClean="0"/>
              <a:t>слова перечислены </a:t>
            </a:r>
            <a:r>
              <a:rPr lang="ru-RU" dirty="0"/>
              <a:t>все </a:t>
            </a:r>
            <a:r>
              <a:rPr lang="ru-RU" dirty="0" smtClean="0"/>
              <a:t>места (</a:t>
            </a:r>
            <a:r>
              <a:rPr lang="en-US" dirty="0"/>
              <a:t>URL</a:t>
            </a:r>
            <a:r>
              <a:rPr lang="ru-RU" dirty="0"/>
              <a:t>-адреса </a:t>
            </a:r>
            <a:r>
              <a:rPr lang="ru-RU" dirty="0" smtClean="0"/>
              <a:t>ресурсов, позиция слова, цвет и размер шрифта...), </a:t>
            </a:r>
            <a:r>
              <a:rPr lang="ru-RU" dirty="0"/>
              <a:t>в которых оно </a:t>
            </a:r>
            <a:r>
              <a:rPr lang="ru-RU" dirty="0" smtClean="0"/>
              <a:t>встретилось. </a:t>
            </a:r>
            <a:r>
              <a:rPr lang="ru-RU" dirty="0"/>
              <a:t>Эти алгоритмы, обычно, используют </a:t>
            </a:r>
            <a:r>
              <a:rPr lang="ru-RU" dirty="0">
                <a:hlinkClick r:id="rId8"/>
              </a:rPr>
              <a:t>модели поиска</a:t>
            </a:r>
            <a:r>
              <a:rPr lang="ru-RU" dirty="0"/>
              <a:t>: булева, векторная, вероятностная. Кроме того, для оценки качества документа (популярный, спам…) и ранжирования документов, используют технологию </a:t>
            </a:r>
            <a:r>
              <a:rPr lang="en-US" dirty="0">
                <a:solidFill>
                  <a:srgbClr val="FFFF66"/>
                </a:solidFill>
              </a:rPr>
              <a:t>PageRank</a:t>
            </a:r>
            <a:r>
              <a:rPr lang="ru-RU" dirty="0"/>
              <a:t>, что выражается в </a:t>
            </a:r>
            <a:r>
              <a:rPr lang="en-US" dirty="0"/>
              <a:t>SEO – </a:t>
            </a:r>
            <a:r>
              <a:rPr lang="en-US" dirty="0">
                <a:hlinkClick r:id="rId9"/>
              </a:rPr>
              <a:t>Search Engine Optimization</a:t>
            </a:r>
            <a:r>
              <a:rPr lang="ru-RU" dirty="0"/>
              <a:t>.</a:t>
            </a:r>
            <a:endParaRPr lang="ru-RU" dirty="0" smtClean="0"/>
          </a:p>
          <a:p>
            <a:endParaRPr lang="ru-RU" sz="800" dirty="0" smtClean="0"/>
          </a:p>
          <a:p>
            <a:r>
              <a:rPr lang="ru-RU" dirty="0"/>
              <a:t>Для реализации </a:t>
            </a:r>
            <a:r>
              <a:rPr lang="ru-RU" dirty="0" smtClean="0"/>
              <a:t>алгоритмов </a:t>
            </a:r>
            <a:r>
              <a:rPr lang="ru-RU" dirty="0"/>
              <a:t>интеллектуальных агентов </a:t>
            </a:r>
            <a:r>
              <a:rPr lang="ru-RU" dirty="0" smtClean="0"/>
              <a:t>привлекают </a:t>
            </a:r>
            <a:r>
              <a:rPr lang="en-US" dirty="0" smtClean="0">
                <a:hlinkClick r:id="rId10"/>
              </a:rPr>
              <a:t>Text </a:t>
            </a:r>
            <a:r>
              <a:rPr lang="en-US" dirty="0">
                <a:hlinkClick r:id="rId10"/>
              </a:rPr>
              <a:t>Mining</a:t>
            </a:r>
            <a:r>
              <a:rPr lang="ru-RU" dirty="0"/>
              <a:t> или онтологии в </a:t>
            </a:r>
            <a:r>
              <a:rPr lang="ru-RU" dirty="0">
                <a:solidFill>
                  <a:srgbClr val="FFFF00"/>
                </a:solidFill>
              </a:rPr>
              <a:t>семантическом </a:t>
            </a:r>
            <a:r>
              <a:rPr lang="en-US" dirty="0">
                <a:solidFill>
                  <a:srgbClr val="FFFF00"/>
                </a:solidFill>
              </a:rPr>
              <a:t>Web</a:t>
            </a:r>
            <a:r>
              <a:rPr lang="en-US" dirty="0"/>
              <a:t> (</a:t>
            </a:r>
            <a:r>
              <a:rPr lang="ru-RU" dirty="0">
                <a:hlinkClick r:id="" action="ppaction://hlinkshowjump?jump=nextslide"/>
              </a:rPr>
              <a:t>см. далее</a:t>
            </a:r>
            <a:r>
              <a:rPr lang="en-US" dirty="0"/>
              <a:t>)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753187" y="295736"/>
            <a:ext cx="628813" cy="767687"/>
          </a:xfrm>
        </p:spPr>
        <p:txBody>
          <a:bodyPr/>
          <a:lstStyle/>
          <a:p>
            <a:pPr marL="0" lvl="1" algn="ctr"/>
            <a:r>
              <a:rPr lang="ru-RU" dirty="0" smtClean="0"/>
              <a:t>4</a:t>
            </a:r>
            <a:endParaRPr lang="ru-RU" dirty="0">
              <a:latin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81200" y="1219201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(Лабораторная 1)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965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52641149"/>
              </p:ext>
            </p:extLst>
          </p:nvPr>
        </p:nvGraphicFramePr>
        <p:xfrm>
          <a:off x="484710" y="452718"/>
          <a:ext cx="8202090" cy="766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4235" y="1943837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 smtClean="0"/>
              <a:t>Разработать </a:t>
            </a:r>
            <a:r>
              <a:rPr lang="ru-RU" dirty="0" err="1"/>
              <a:t>Internet</a:t>
            </a:r>
            <a:r>
              <a:rPr lang="ru-RU" dirty="0"/>
              <a:t>-агент </a:t>
            </a:r>
            <a:r>
              <a:rPr lang="ru-RU" dirty="0" smtClean="0"/>
              <a:t>в </a:t>
            </a:r>
            <a:r>
              <a:rPr lang="ru-RU" dirty="0"/>
              <a:t>виде робота </a:t>
            </a:r>
            <a:r>
              <a:rPr lang="ru-RU" dirty="0" smtClean="0"/>
              <a:t>для просмотра новостей </a:t>
            </a:r>
            <a:r>
              <a:rPr lang="ru-RU" dirty="0"/>
              <a:t>из </a:t>
            </a:r>
            <a:r>
              <a:rPr lang="ru-RU" dirty="0" smtClean="0"/>
              <a:t>RSS-лент.</a:t>
            </a:r>
          </a:p>
          <a:p>
            <a:pPr>
              <a:spcAft>
                <a:spcPts val="1200"/>
              </a:spcAft>
            </a:pPr>
            <a:r>
              <a:rPr lang="ru-RU" dirty="0">
                <a:hlinkClick r:id="rId7" action="ppaction://hlinkpres?slideindex=1&amp;slidetitle="/>
              </a:rPr>
              <a:t>Поиск в динамической новостной </a:t>
            </a:r>
            <a:r>
              <a:rPr lang="ru-RU" dirty="0" smtClean="0">
                <a:hlinkClick r:id="rId7" action="ppaction://hlinkpres?slideindex=1&amp;slidetitle="/>
              </a:rPr>
              <a:t>среде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(</a:t>
            </a:r>
            <a:r>
              <a:rPr lang="en-US" dirty="0" smtClean="0"/>
              <a:t>RSS</a:t>
            </a:r>
            <a:r>
              <a:rPr lang="ru-RU" dirty="0"/>
              <a:t>-агенты и </a:t>
            </a:r>
            <a:r>
              <a:rPr lang="ru-RU" dirty="0" err="1" smtClean="0"/>
              <a:t>агрегаторы</a:t>
            </a:r>
            <a:r>
              <a:rPr lang="ru-RU" dirty="0" smtClean="0"/>
              <a:t>)</a:t>
            </a:r>
            <a:endParaRPr lang="en-US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753187" y="295736"/>
            <a:ext cx="628813" cy="767687"/>
          </a:xfrm>
        </p:spPr>
        <p:txBody>
          <a:bodyPr/>
          <a:lstStyle/>
          <a:p>
            <a:pPr marL="0" lvl="1" algn="ctr"/>
            <a:r>
              <a:rPr lang="ru-RU" dirty="0"/>
              <a:t>5</a:t>
            </a:r>
            <a:endParaRPr lang="ru-RU" dirty="0">
              <a:latin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81200" y="1219201"/>
            <a:ext cx="236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(Лабораторная 2)</a:t>
            </a:r>
            <a:endParaRPr lang="ru-RU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4370" y="2768600"/>
            <a:ext cx="3947630" cy="248920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285" y="3845818"/>
            <a:ext cx="4118864" cy="228600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3500" y="55626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Контрольные вопросы включают материал из интеллектуальных агентов и семантического </a:t>
            </a:r>
            <a:r>
              <a:rPr lang="en-US" sz="1600" dirty="0" smtClean="0"/>
              <a:t>Web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081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533400" y="1600200"/>
            <a:ext cx="8125890" cy="503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C000"/>
                </a:solidFill>
              </a:rPr>
              <a:t>цели</a:t>
            </a:r>
            <a:r>
              <a:rPr lang="ru-RU" dirty="0"/>
              <a:t> — совокупность состояний, на достижение кото­рых направлено текущее поведение агента;</a:t>
            </a:r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FFC000"/>
                </a:solidFill>
              </a:rPr>
              <a:t>автономность</a:t>
            </a:r>
            <a:r>
              <a:rPr lang="ru-RU" dirty="0" smtClean="0"/>
              <a:t> </a:t>
            </a:r>
            <a:r>
              <a:rPr lang="ru-RU" dirty="0"/>
              <a:t>— </a:t>
            </a:r>
            <a:r>
              <a:rPr lang="ru-RU" sz="1600" dirty="0"/>
              <a:t>способность функционировать без вме­шательства со стороны своего владельца и осуществлять контроль внутреннего состояния и своих действий;</a:t>
            </a:r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FFC000"/>
                </a:solidFill>
              </a:rPr>
              <a:t>социальное</a:t>
            </a:r>
            <a:r>
              <a:rPr lang="ru-RU" dirty="0" smtClean="0"/>
              <a:t> </a:t>
            </a:r>
            <a:r>
              <a:rPr lang="ru-RU" dirty="0"/>
              <a:t>поведение — </a:t>
            </a:r>
            <a:r>
              <a:rPr lang="ru-RU" sz="1600" dirty="0"/>
              <a:t>возможность взаимодействия </a:t>
            </a:r>
            <a:r>
              <a:rPr lang="ru-RU" sz="1600" dirty="0" smtClean="0"/>
              <a:t>с </a:t>
            </a:r>
            <a:r>
              <a:rPr lang="ru-RU" sz="1600" dirty="0"/>
              <a:t>другими агентами;</a:t>
            </a:r>
            <a:endParaRPr lang="ru-RU" dirty="0"/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C000"/>
                </a:solidFill>
              </a:rPr>
              <a:t>реактивность</a:t>
            </a:r>
            <a:r>
              <a:rPr lang="ru-RU" dirty="0"/>
              <a:t> — </a:t>
            </a:r>
            <a:r>
              <a:rPr lang="ru-RU" sz="1600" dirty="0"/>
              <a:t>адекватное восприятие среды и </a:t>
            </a:r>
            <a:r>
              <a:rPr lang="ru-RU" sz="1600" dirty="0" smtClean="0"/>
              <a:t>реакции </a:t>
            </a:r>
            <a:r>
              <a:rPr lang="ru-RU" sz="1600" dirty="0"/>
              <a:t>на ее изменения;</a:t>
            </a:r>
            <a:endParaRPr lang="ru-RU" dirty="0"/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FFC000"/>
                </a:solidFill>
              </a:rPr>
              <a:t>активность</a:t>
            </a:r>
            <a:r>
              <a:rPr lang="ru-RU" dirty="0" smtClean="0"/>
              <a:t> </a:t>
            </a:r>
            <a:r>
              <a:rPr lang="ru-RU" dirty="0"/>
              <a:t>— </a:t>
            </a:r>
            <a:r>
              <a:rPr lang="ru-RU" sz="1600" dirty="0"/>
              <a:t>способность генерировать </a:t>
            </a:r>
            <a:r>
              <a:rPr lang="ru-RU" sz="1600" dirty="0" smtClean="0"/>
              <a:t>промежуточные цели </a:t>
            </a:r>
            <a:r>
              <a:rPr lang="ru-RU" sz="1600" dirty="0"/>
              <a:t>и действо­вать рациональным образом для их достижения;</a:t>
            </a:r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FFC000"/>
                </a:solidFill>
              </a:rPr>
              <a:t>базовые </a:t>
            </a:r>
            <a:r>
              <a:rPr lang="ru-RU" dirty="0">
                <a:solidFill>
                  <a:srgbClr val="FFC000"/>
                </a:solidFill>
              </a:rPr>
              <a:t>знания </a:t>
            </a:r>
            <a:r>
              <a:rPr lang="ru-RU" dirty="0"/>
              <a:t>— </a:t>
            </a:r>
            <a:r>
              <a:rPr lang="ru-RU" sz="1600" dirty="0"/>
              <a:t>знания агента о себе, окружающей среде, </a:t>
            </a:r>
            <a:r>
              <a:rPr lang="ru-RU" sz="1600" dirty="0" smtClean="0"/>
              <a:t>других агентах, </a:t>
            </a:r>
            <a:r>
              <a:rPr lang="ru-RU" sz="1600" dirty="0"/>
              <a:t>которые не меняются в рамках жизненного цикла агента;</a:t>
            </a:r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FFC000"/>
                </a:solidFill>
              </a:rPr>
              <a:t>убеждения</a:t>
            </a:r>
            <a:r>
              <a:rPr lang="ru-RU" dirty="0" smtClean="0"/>
              <a:t> — </a:t>
            </a:r>
            <a:r>
              <a:rPr lang="ru-RU" sz="1600" dirty="0" smtClean="0"/>
              <a:t>переменная </a:t>
            </a:r>
            <a:r>
              <a:rPr lang="ru-RU" sz="1600" dirty="0"/>
              <a:t>часть базовых знаний, которые могут меняться во </a:t>
            </a:r>
            <a:r>
              <a:rPr lang="ru-RU" sz="1600" dirty="0" smtClean="0"/>
              <a:t>времени;</a:t>
            </a:r>
            <a:endParaRPr lang="ru-RU" sz="1600" dirty="0"/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FFC000"/>
                </a:solidFill>
              </a:rPr>
              <a:t>желания</a:t>
            </a:r>
            <a:r>
              <a:rPr lang="ru-RU" dirty="0" smtClean="0"/>
              <a:t> — </a:t>
            </a:r>
            <a:r>
              <a:rPr lang="ru-RU" sz="1600" dirty="0" smtClean="0"/>
              <a:t>цели, </a:t>
            </a:r>
            <a:r>
              <a:rPr lang="ru-RU" sz="1600" dirty="0"/>
              <a:t>достижение кото­рых для агента </a:t>
            </a:r>
            <a:r>
              <a:rPr lang="ru-RU" sz="1600" dirty="0" smtClean="0"/>
              <a:t>особенно важно</a:t>
            </a:r>
            <a:r>
              <a:rPr lang="ru-RU" sz="1600" dirty="0"/>
              <a:t>;</a:t>
            </a:r>
            <a:endParaRPr lang="ru-RU" dirty="0"/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C000"/>
                </a:solidFill>
              </a:rPr>
              <a:t>обязательства</a:t>
            </a:r>
            <a:r>
              <a:rPr lang="ru-RU" dirty="0"/>
              <a:t> — </a:t>
            </a:r>
            <a:r>
              <a:rPr lang="ru-RU" sz="1600" dirty="0"/>
              <a:t>задачи, которые берет на себя агент по просьбе и/или поручению других агентов;</a:t>
            </a:r>
            <a:endParaRPr lang="ru-RU" dirty="0"/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C000"/>
                </a:solidFill>
              </a:rPr>
              <a:t>намерения</a:t>
            </a:r>
            <a:r>
              <a:rPr lang="ru-RU" dirty="0"/>
              <a:t> — </a:t>
            </a:r>
            <a:r>
              <a:rPr lang="ru-RU" sz="1600" dirty="0"/>
              <a:t>то, что агент должен сделать в силу своих обязательств и/или желаний</a:t>
            </a:r>
            <a:r>
              <a:rPr lang="ru-RU" sz="1600" dirty="0" smtClean="0"/>
              <a:t>.</a:t>
            </a:r>
          </a:p>
          <a:p>
            <a:pPr lvl="0">
              <a:spcAft>
                <a:spcPts val="300"/>
              </a:spcAft>
            </a:pPr>
            <a:endParaRPr lang="ru-RU" sz="1600" dirty="0" smtClean="0"/>
          </a:p>
          <a:p>
            <a:pPr lvl="0">
              <a:spcAft>
                <a:spcPts val="300"/>
              </a:spcAft>
            </a:pPr>
            <a:r>
              <a:rPr lang="ru-RU" sz="1600" dirty="0" smtClean="0"/>
              <a:t>«Человеческие» свойства агентов отражают их интеллектуальность.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807" y="295736"/>
            <a:ext cx="7055380" cy="1071282"/>
          </a:xfrm>
        </p:spPr>
        <p:txBody>
          <a:bodyPr/>
          <a:lstStyle/>
          <a:p>
            <a:r>
              <a:rPr lang="ru-RU" sz="3200" dirty="0" smtClean="0"/>
              <a:t>Типичные свойства интеллекту-</a:t>
            </a:r>
            <a:r>
              <a:rPr lang="ru-RU" sz="3200" dirty="0" err="1" smtClean="0"/>
              <a:t>альных</a:t>
            </a:r>
            <a:r>
              <a:rPr lang="ru-RU" sz="3200" dirty="0" smtClean="0"/>
              <a:t> агентов   </a:t>
            </a:r>
            <a:r>
              <a:rPr lang="ru-RU" sz="1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(</a:t>
            </a:r>
            <a:r>
              <a:rPr lang="ru-RU" sz="1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Объяснить на вашей </a:t>
            </a:r>
            <a:r>
              <a:rPr lang="en-US" sz="1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RSS</a:t>
            </a:r>
            <a:r>
              <a:rPr lang="ru-RU" sz="1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)</a:t>
            </a:r>
            <a:br>
              <a:rPr lang="ru-RU" sz="1800" dirty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2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753187" y="295736"/>
            <a:ext cx="628813" cy="767687"/>
          </a:xfrm>
        </p:spPr>
        <p:txBody>
          <a:bodyPr/>
          <a:lstStyle/>
          <a:p>
            <a:pPr marL="0" lvl="1" algn="ctr"/>
            <a:r>
              <a:rPr lang="ru-RU" dirty="0"/>
              <a:t>6</a:t>
            </a:r>
            <a:endParaRPr 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7045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640820" y="528918"/>
          <a:ext cx="7055380" cy="766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628628" y="1752600"/>
            <a:ext cx="7766616" cy="369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kumimoji="1" lang="en-US" dirty="0" smtClean="0">
                <a:solidFill>
                  <a:srgbClr val="FFFFFF"/>
                </a:solidFill>
                <a:hlinkClick r:id="rId8"/>
              </a:rPr>
              <a:t>Semantic Web</a:t>
            </a:r>
            <a:r>
              <a:rPr kumimoji="1" lang="ru-RU" dirty="0" smtClean="0">
                <a:solidFill>
                  <a:srgbClr val="FFFFFF"/>
                </a:solidFill>
              </a:rPr>
              <a:t> </a:t>
            </a:r>
            <a:r>
              <a:rPr lang="ru-RU" dirty="0" smtClean="0"/>
              <a:t>— </a:t>
            </a:r>
            <a:r>
              <a:rPr lang="ru-RU" dirty="0"/>
              <a:t>часть глобальной концепции развития сети Интернет, целью которой является реализация возможности машинной обработки информации, доступной во Всемирной паутине.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 dirty="0" smtClean="0"/>
              <a:t>Обработкой </a:t>
            </a:r>
            <a:r>
              <a:rPr lang="ru-RU" dirty="0"/>
              <a:t>и обменом информации должны заниматься не люди, а интеллектуальные агенты. Для того, чтобы агенты могли взаимодействовать между собой необходимо иметь общее (разделяемое всеми) формальное представление любого ресурса. Именно для этой цели в </a:t>
            </a:r>
            <a:r>
              <a:rPr lang="ru-RU" dirty="0" err="1"/>
              <a:t>Semantic</a:t>
            </a:r>
            <a:r>
              <a:rPr lang="ru-RU" dirty="0"/>
              <a:t> Web используются </a:t>
            </a:r>
            <a:r>
              <a:rPr lang="ru-RU" b="1" i="1" dirty="0">
                <a:solidFill>
                  <a:srgbClr val="FFFF66"/>
                </a:solidFill>
              </a:rPr>
              <a:t>онтологии</a:t>
            </a:r>
            <a:r>
              <a:rPr lang="ru-RU" dirty="0"/>
              <a:t> </a:t>
            </a:r>
            <a:r>
              <a:rPr lang="ru-RU" sz="1600" dirty="0">
                <a:solidFill>
                  <a:srgbClr val="CCFFFF"/>
                </a:solidFill>
              </a:rPr>
              <a:t>(область знаний о сущности бытия, его категориях, принципах, структуре)</a:t>
            </a:r>
            <a:r>
              <a:rPr lang="ru-RU" dirty="0"/>
              <a:t>.</a:t>
            </a:r>
            <a:endParaRPr kumimoji="1" lang="ru-RU" b="1" dirty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kumimoji="1" lang="en-US" b="1" dirty="0">
                <a:solidFill>
                  <a:srgbClr val="FFFFFF"/>
                </a:solidFill>
              </a:rPr>
              <a:t>Semantic Web</a:t>
            </a:r>
            <a:r>
              <a:rPr kumimoji="1" lang="ru-RU" dirty="0">
                <a:solidFill>
                  <a:srgbClr val="FFFFFF"/>
                </a:solidFill>
              </a:rPr>
              <a:t> разделил средства визуализации (</a:t>
            </a:r>
            <a:r>
              <a:rPr kumimoji="1" lang="en-US" dirty="0">
                <a:solidFill>
                  <a:srgbClr val="FFFFFF"/>
                </a:solidFill>
              </a:rPr>
              <a:t>HTML</a:t>
            </a:r>
            <a:r>
              <a:rPr kumimoji="1" lang="ru-RU" dirty="0">
                <a:solidFill>
                  <a:srgbClr val="FFFFFF"/>
                </a:solidFill>
              </a:rPr>
              <a:t>) и средства смыслового содержания (</a:t>
            </a:r>
            <a:r>
              <a:rPr kumimoji="1" lang="en-US" dirty="0">
                <a:solidFill>
                  <a:srgbClr val="FFFFFF"/>
                </a:solidFill>
              </a:rPr>
              <a:t>XML</a:t>
            </a:r>
            <a:r>
              <a:rPr kumimoji="1" lang="ru-RU" dirty="0">
                <a:solidFill>
                  <a:srgbClr val="FFFFFF"/>
                </a:solidFill>
              </a:rPr>
              <a:t> →</a:t>
            </a:r>
            <a:r>
              <a:rPr kumimoji="1" lang="en-US" dirty="0">
                <a:solidFill>
                  <a:srgbClr val="FFFFFF"/>
                </a:solidFill>
              </a:rPr>
              <a:t> RDF </a:t>
            </a:r>
            <a:r>
              <a:rPr kumimoji="1" lang="ru-RU" dirty="0">
                <a:solidFill>
                  <a:srgbClr val="FFFFFF"/>
                </a:solidFill>
              </a:rPr>
              <a:t>→</a:t>
            </a:r>
            <a:r>
              <a:rPr kumimoji="1" lang="en-US" dirty="0">
                <a:solidFill>
                  <a:srgbClr val="FFFFFF"/>
                </a:solidFill>
              </a:rPr>
              <a:t> OWL</a:t>
            </a:r>
            <a:r>
              <a:rPr kumimoji="1" lang="ru-RU" dirty="0">
                <a:solidFill>
                  <a:srgbClr val="FFFFFF"/>
                </a:solidFill>
              </a:rPr>
              <a:t>).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753187" y="295736"/>
            <a:ext cx="628813" cy="767687"/>
          </a:xfrm>
        </p:spPr>
        <p:txBody>
          <a:bodyPr/>
          <a:lstStyle/>
          <a:p>
            <a:pPr marL="0" lvl="1" algn="ctr"/>
            <a:r>
              <a:rPr lang="ru-RU" dirty="0" smtClean="0">
                <a:latin typeface="Times New Roman" panose="02020603050405020304" pitchFamily="18" charset="0"/>
              </a:rPr>
              <a:t>7</a:t>
            </a:r>
            <a:endParaRPr 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2388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838200" y="3202499"/>
            <a:ext cx="7766616" cy="327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spcBef>
                <a:spcPct val="50000"/>
              </a:spcBef>
            </a:pPr>
            <a:r>
              <a:rPr lang="ru-RU" dirty="0" smtClean="0"/>
              <a:t>Персонализация — форма адаптации содержимого сайта</a:t>
            </a:r>
            <a:r>
              <a:rPr lang="ru-RU" dirty="0"/>
              <a:t>, </a:t>
            </a:r>
            <a:r>
              <a:rPr lang="ru-RU" dirty="0" smtClean="0"/>
              <a:t>его дизайна, ссылок на </a:t>
            </a:r>
            <a:r>
              <a:rPr lang="en-US" dirty="0" smtClean="0"/>
              <a:t>Web</a:t>
            </a:r>
            <a:r>
              <a:rPr lang="ru-RU" dirty="0" smtClean="0"/>
              <a:t>-страницы, позволяющая легко переходить от стандартной формы сайта и набора услуг к виду, учитывающему вкусы и особенности каждого отдельного потребителя.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 i="1" dirty="0" smtClean="0"/>
              <a:t>Автоматическая</a:t>
            </a:r>
            <a:r>
              <a:rPr lang="ru-RU" dirty="0" smtClean="0"/>
              <a:t> персонализация включает в себя подходы, основанные на </a:t>
            </a:r>
            <a:r>
              <a:rPr lang="ru-RU" i="1" dirty="0" smtClean="0"/>
              <a:t>интеллектуальном анализе </a:t>
            </a:r>
            <a:r>
              <a:rPr lang="ru-RU" dirty="0" smtClean="0"/>
              <a:t>данных </a:t>
            </a:r>
            <a:r>
              <a:rPr lang="ru-RU" dirty="0"/>
              <a:t>о </a:t>
            </a:r>
            <a:r>
              <a:rPr lang="ru-RU" dirty="0" smtClean="0"/>
              <a:t>пользователях (в первую очередь </a:t>
            </a:r>
            <a:r>
              <a:rPr lang="ru-RU" dirty="0"/>
              <a:t>— </a:t>
            </a:r>
            <a:r>
              <a:rPr lang="ru-RU" dirty="0" smtClean="0"/>
              <a:t>лог-файлы </a:t>
            </a:r>
            <a:r>
              <a:rPr lang="en-US" dirty="0"/>
              <a:t>HTTP</a:t>
            </a:r>
            <a:r>
              <a:rPr lang="ru-RU" dirty="0" smtClean="0"/>
              <a:t>-сервера) и информационном поиске. Строится модель пользователя и производится адаптация информации и ссылок </a:t>
            </a:r>
            <a:r>
              <a:rPr lang="en-US" dirty="0" smtClean="0"/>
              <a:t>Web</a:t>
            </a:r>
            <a:r>
              <a:rPr lang="ru-RU" dirty="0"/>
              <a:t>-страниц  сайта</a:t>
            </a:r>
            <a:r>
              <a:rPr lang="ru-RU" dirty="0" smtClean="0"/>
              <a:t>, предоставляемых пользователю. При этом система может выглядеть совершенно по-разному для пользователей с разными моделями.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337253933"/>
              </p:ext>
            </p:extLst>
          </p:nvPr>
        </p:nvGraphicFramePr>
        <p:xfrm>
          <a:off x="598148" y="533400"/>
          <a:ext cx="7414209" cy="738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753187" y="295736"/>
            <a:ext cx="628813" cy="767687"/>
          </a:xfrm>
        </p:spPr>
        <p:txBody>
          <a:bodyPr/>
          <a:lstStyle/>
          <a:p>
            <a:pPr marL="0" lvl="1" algn="ctr"/>
            <a:r>
              <a:rPr lang="ru-RU" dirty="0" smtClean="0">
                <a:latin typeface="Times New Roman" panose="02020603050405020304" pitchFamily="18" charset="0"/>
              </a:rPr>
              <a:t>8</a:t>
            </a:r>
            <a:endParaRPr lang="ru-RU" dirty="0">
              <a:latin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8200" y="1509728"/>
            <a:ext cx="7543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/>
            <a:r>
              <a:rPr lang="en-US" sz="1600" dirty="0"/>
              <a:t>Web Mining </a:t>
            </a:r>
            <a:r>
              <a:rPr lang="ru-RU" sz="1600" dirty="0"/>
              <a:t>— глубинный анализ </a:t>
            </a:r>
            <a:r>
              <a:rPr lang="en-US" sz="1600" dirty="0"/>
              <a:t>Web</a:t>
            </a:r>
            <a:r>
              <a:rPr lang="ru-RU" sz="1600" dirty="0" smtClean="0"/>
              <a:t>-ресурсов. Это </a:t>
            </a:r>
            <a:r>
              <a:rPr lang="ru-RU" sz="1600" dirty="0"/>
              <a:t>противоположность семантическому </a:t>
            </a:r>
            <a:r>
              <a:rPr lang="ru-RU" sz="1600" dirty="0" err="1"/>
              <a:t>Web</a:t>
            </a:r>
            <a:r>
              <a:rPr lang="ru-RU" sz="1600" dirty="0"/>
              <a:t> в том смысле, что она не использует онтологические </a:t>
            </a:r>
            <a:r>
              <a:rPr lang="ru-RU" sz="1600" dirty="0" err="1" smtClean="0"/>
              <a:t>матаданные</a:t>
            </a:r>
            <a:r>
              <a:rPr lang="ru-RU" sz="1600" dirty="0" smtClean="0"/>
              <a:t> </a:t>
            </a:r>
            <a:r>
              <a:rPr lang="ru-RU" sz="1600" dirty="0"/>
              <a:t>сайтов.</a:t>
            </a:r>
          </a:p>
          <a:p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Адаптивные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-ресурсы посредством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персонализации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3137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0820" y="679579"/>
            <a:ext cx="7295987" cy="55789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 sz="2400" dirty="0" smtClean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Положительные функции </a:t>
            </a:r>
            <a:r>
              <a:rPr lang="ru-RU" sz="24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персонализации:</a:t>
            </a: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615384" y="1524000"/>
            <a:ext cx="7766616" cy="474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rgbClr val="FFC000"/>
                </a:solidFill>
              </a:rPr>
              <a:t>Демократизация товаров</a:t>
            </a:r>
            <a:endParaRPr lang="ru-RU" sz="1600" dirty="0" smtClean="0"/>
          </a:p>
          <a:p>
            <a:pPr>
              <a:spcBef>
                <a:spcPct val="50000"/>
              </a:spcBef>
            </a:pPr>
            <a:r>
              <a:rPr lang="ru-RU" dirty="0" smtClean="0"/>
              <a:t>Уникальные услуги (символ богатства и статуса) становятся достоянием рядового потребителя. 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 startAt="2"/>
            </a:pPr>
            <a:r>
              <a:rPr lang="ru-RU" sz="2000" dirty="0">
                <a:solidFill>
                  <a:srgbClr val="FFC000"/>
                </a:solidFill>
              </a:rPr>
              <a:t>Превращение необычных товаров в обычные</a:t>
            </a:r>
          </a:p>
          <a:p>
            <a:pPr>
              <a:spcBef>
                <a:spcPct val="50000"/>
              </a:spcBef>
            </a:pPr>
            <a:r>
              <a:rPr lang="ru-RU" dirty="0" smtClean="0"/>
              <a:t>Потребитель всегда </a:t>
            </a:r>
            <a:r>
              <a:rPr lang="ru-RU" dirty="0"/>
              <a:t>может </a:t>
            </a:r>
            <a:r>
              <a:rPr lang="ru-RU" dirty="0" smtClean="0"/>
              <a:t>узнать важнейшие </a:t>
            </a:r>
            <a:r>
              <a:rPr lang="ru-RU" dirty="0"/>
              <a:t>характеристики </a:t>
            </a:r>
            <a:r>
              <a:rPr lang="ru-RU" dirty="0" smtClean="0"/>
              <a:t>любых товаров </a:t>
            </a:r>
            <a:r>
              <a:rPr lang="ru-RU" dirty="0"/>
              <a:t>и </a:t>
            </a:r>
            <a:r>
              <a:rPr lang="ru-RU" dirty="0" smtClean="0"/>
              <a:t>оценить </a:t>
            </a:r>
            <a:r>
              <a:rPr lang="ru-RU" dirty="0"/>
              <a:t>все выгоды при их приобретении</a:t>
            </a:r>
            <a:r>
              <a:rPr lang="ru-RU" dirty="0" smtClean="0"/>
              <a:t>.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 startAt="3"/>
            </a:pPr>
            <a:r>
              <a:rPr lang="ru-RU" sz="2000" dirty="0">
                <a:solidFill>
                  <a:srgbClr val="FFC000"/>
                </a:solidFill>
              </a:rPr>
              <a:t>Помощь потребителю при его выборе</a:t>
            </a:r>
          </a:p>
          <a:p>
            <a:pPr>
              <a:spcBef>
                <a:spcPct val="50000"/>
              </a:spcBef>
            </a:pPr>
            <a:r>
              <a:rPr lang="ru-RU" dirty="0"/>
              <a:t>Персонализация позволяет определить индивидуальные вкусы, потребности и выдать персональные рекомендации.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 startAt="4"/>
            </a:pPr>
            <a:r>
              <a:rPr lang="ru-RU" sz="2000" dirty="0">
                <a:solidFill>
                  <a:srgbClr val="FFC000"/>
                </a:solidFill>
              </a:rPr>
              <a:t>Подгонка продукции на заказ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ru-RU" dirty="0" smtClean="0"/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u-RU" sz="1600" dirty="0" smtClean="0"/>
              <a:t>Всё </a:t>
            </a:r>
            <a:r>
              <a:rPr lang="ru-RU" sz="1600" dirty="0"/>
              <a:t>это основано на построении и правильном использовании модели </a:t>
            </a:r>
            <a:r>
              <a:rPr lang="ru-RU" sz="1600" dirty="0" smtClean="0"/>
              <a:t>пользователя </a:t>
            </a:r>
            <a:r>
              <a:rPr lang="ru-RU" dirty="0" smtClean="0">
                <a:sym typeface="Wingdings" panose="05000000000000000000" pitchFamily="2" charset="2"/>
              </a:rPr>
              <a:t>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753187" y="295736"/>
            <a:ext cx="628813" cy="767687"/>
          </a:xfrm>
        </p:spPr>
        <p:txBody>
          <a:bodyPr/>
          <a:lstStyle/>
          <a:p>
            <a:pPr marL="0" lvl="1" algn="ctr"/>
            <a:r>
              <a:rPr lang="ru-RU" dirty="0" smtClean="0">
                <a:latin typeface="Times New Roman" panose="02020603050405020304" pitchFamily="18" charset="0"/>
              </a:rPr>
              <a:t>9</a:t>
            </a:r>
            <a:endParaRPr lang="ru-RU" dirty="0">
              <a:latin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40820" y="5715000"/>
            <a:ext cx="7848600" cy="0"/>
          </a:xfrm>
          <a:prstGeom prst="line">
            <a:avLst/>
          </a:prstGeom>
          <a:ln w="28575">
            <a:solidFill>
              <a:srgbClr val="CC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9059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7810</TotalTime>
  <Words>2481</Words>
  <Application>Microsoft Office PowerPoint</Application>
  <PresentationFormat>Экран (4:3)</PresentationFormat>
  <Paragraphs>332</Paragraphs>
  <Slides>35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5" baseType="lpstr">
      <vt:lpstr>맑은 고딕</vt:lpstr>
      <vt:lpstr>MingLiU_HKSCS</vt:lpstr>
      <vt:lpstr>Arial</vt:lpstr>
      <vt:lpstr>Calibri</vt:lpstr>
      <vt:lpstr>Cambria Math</vt:lpstr>
      <vt:lpstr>Century Gothic</vt:lpstr>
      <vt:lpstr>Times New Roman</vt:lpstr>
      <vt:lpstr>Wingdings</vt:lpstr>
      <vt:lpstr>Wingdings 3</vt:lpstr>
      <vt:lpstr>Ион</vt:lpstr>
      <vt:lpstr>Введение в интеллектуальные Web-технологии</vt:lpstr>
      <vt:lpstr>Содержание дисциплины элементы искусственного интеллекта в Web</vt:lpstr>
      <vt:lpstr>Презентация PowerPoint</vt:lpstr>
      <vt:lpstr>Презентация PowerPoint</vt:lpstr>
      <vt:lpstr>Презентация PowerPoint</vt:lpstr>
      <vt:lpstr>Типичные свойства интеллекту-альных агентов   (Объяснить на вашей RSS)  </vt:lpstr>
      <vt:lpstr>Презентация PowerPoint</vt:lpstr>
      <vt:lpstr>Презентация PowerPoint</vt:lpstr>
      <vt:lpstr>Положительные функции персонализации:</vt:lpstr>
      <vt:lpstr>Архитектура адаптивной информационной  системы для персонализации:</vt:lpstr>
      <vt:lpstr>Пример архитектуры адаптации</vt:lpstr>
      <vt:lpstr>Примеры адаптации  представления Web-ресурсов:</vt:lpstr>
      <vt:lpstr>Пример персонализации по данным  Web-сервера</vt:lpstr>
      <vt:lpstr>Презентация PowerPoint</vt:lpstr>
      <vt:lpstr>Презентация PowerPoint</vt:lpstr>
      <vt:lpstr>Алгоритм обнаружения знаний</vt:lpstr>
      <vt:lpstr>Шаблоны: Пять стандартных  закономерностей, выявляемых ИАД</vt:lpstr>
      <vt:lpstr>Шаблоны в виде ассоциативных правил</vt:lpstr>
      <vt:lpstr>Комплексные сети </vt:lpstr>
      <vt:lpstr>Примеры комплексных сетей</vt:lpstr>
      <vt:lpstr>Формализм комплексных сетей</vt:lpstr>
      <vt:lpstr>Основные понятия комплексных сетей</vt:lpstr>
      <vt:lpstr>  Пример использования длины пути L</vt:lpstr>
      <vt:lpstr>Математическая модель распространения новостей в сети</vt:lpstr>
      <vt:lpstr>Локальный коэффициент кластеризации</vt:lpstr>
      <vt:lpstr>Практический расчет локального коэффициента кластеризации сети</vt:lpstr>
      <vt:lpstr>Глобальный коэффициент кластеризации</vt:lpstr>
      <vt:lpstr>Модели комплексных сетей Модель регулярного и случайного графа (1956 г.) </vt:lpstr>
      <vt:lpstr>Модели комплексных сетей Модель малого (тесного) мира (1998 г.) </vt:lpstr>
      <vt:lpstr>Модели комплексных сетей  Влияние величины случайных связей  на среднюю длина пути L и кластеризацию C </vt:lpstr>
      <vt:lpstr>Модели комплексных сетей  Модель предпочтительного соединения (1999 г.) </vt:lpstr>
      <vt:lpstr>Модели комплексных сетей  Диффузионная модель – распространение информации </vt:lpstr>
      <vt:lpstr>Диффузия информации внутри соц. сети </vt:lpstr>
      <vt:lpstr>Нейроны мозга      и Вселенная </vt:lpstr>
      <vt:lpstr>Презентация PowerPoint</vt:lpstr>
    </vt:vector>
  </TitlesOfParts>
  <Company>ДонНУ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Интеллектуальные Web-технологиии -Введение</dc:title>
  <dc:creator>В. К. Толстых</dc:creator>
  <cp:lastModifiedBy>Толстых Виктор Константинович</cp:lastModifiedBy>
  <cp:revision>992</cp:revision>
  <cp:lastPrinted>1601-01-01T00:00:00Z</cp:lastPrinted>
  <dcterms:created xsi:type="dcterms:W3CDTF">1601-01-01T00:00:00Z</dcterms:created>
  <dcterms:modified xsi:type="dcterms:W3CDTF">2024-04-15T11:30:52Z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  <property fmtid="{D5CDD505-2E9C-101B-9397-08002B2CF9AE}" pid="3" name="LCID">
    <vt:i4>1049</vt:i4>
  </property>
</Properties>
</file>